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7" r:id="rId12"/>
    <p:sldId id="270" r:id="rId13"/>
    <p:sldId id="271" r:id="rId14"/>
    <p:sldId id="275" r:id="rId15"/>
    <p:sldId id="276" r:id="rId16"/>
    <p:sldId id="272" r:id="rId17"/>
    <p:sldId id="273" r:id="rId18"/>
    <p:sldId id="257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69492" autoAdjust="0"/>
  </p:normalViewPr>
  <p:slideViewPr>
    <p:cSldViewPr snapToGrid="0">
      <p:cViewPr varScale="1">
        <p:scale>
          <a:sx n="57" d="100"/>
          <a:sy n="57" d="100"/>
        </p:scale>
        <p:origin x="15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336F-4EC2-41A9-A31E-B8A650ECE8C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20CCF-6182-48B5-8811-6D55F79D9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6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54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13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20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39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77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60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44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24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9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– point </a:t>
            </a:r>
            <a:r>
              <a:rPr lang="en-US" dirty="0" err="1"/>
              <a:t>corres</a:t>
            </a:r>
            <a:r>
              <a:rPr lang="en-US" dirty="0"/>
              <a:t> – shape – null space –ATA same null – </a:t>
            </a:r>
            <a:r>
              <a:rPr lang="en-US" dirty="0" err="1"/>
              <a:t>nicce</a:t>
            </a:r>
            <a:r>
              <a:rPr lang="en-US" dirty="0"/>
              <a:t> square –then fund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2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have the </a:t>
            </a:r>
            <a:r>
              <a:rPr lang="en-US" dirty="0" err="1"/>
              <a:t>AtA</a:t>
            </a:r>
            <a:r>
              <a:rPr lang="en-US" dirty="0"/>
              <a:t> and we want to </a:t>
            </a:r>
            <a:r>
              <a:rPr lang="en-US" dirty="0" err="1"/>
              <a:t>est</a:t>
            </a:r>
            <a:r>
              <a:rPr lang="en-US" dirty="0"/>
              <a:t> Fund</a:t>
            </a:r>
          </a:p>
          <a:p>
            <a:r>
              <a:rPr lang="en-US" dirty="0"/>
              <a:t>Looking closely into house holder </a:t>
            </a:r>
            <a:r>
              <a:rPr lang="en-US" dirty="0" err="1"/>
              <a:t>qr</a:t>
            </a:r>
            <a:endParaRPr lang="en-US" dirty="0"/>
          </a:p>
          <a:p>
            <a:r>
              <a:rPr lang="en-US" dirty="0"/>
              <a:t>We have n </a:t>
            </a:r>
            <a:r>
              <a:rPr lang="en-US" dirty="0" err="1"/>
              <a:t>iter</a:t>
            </a:r>
            <a:r>
              <a:rPr lang="en-US" dirty="0"/>
              <a:t> – </a:t>
            </a:r>
            <a:r>
              <a:rPr lang="en-US" dirty="0" err="1"/>
              <a:t>est</a:t>
            </a:r>
            <a:r>
              <a:rPr lang="en-US" dirty="0"/>
              <a:t> n </a:t>
            </a:r>
            <a:r>
              <a:rPr lang="en-US" dirty="0" err="1"/>
              <a:t>qr</a:t>
            </a:r>
            <a:endParaRPr lang="en-US" dirty="0"/>
          </a:p>
          <a:p>
            <a:r>
              <a:rPr lang="en-US" dirty="0"/>
              <a:t>I loop which loops over cols for A</a:t>
            </a:r>
          </a:p>
          <a:p>
            <a:r>
              <a:rPr lang="en-US" dirty="0"/>
              <a:t>Initially</a:t>
            </a:r>
          </a:p>
          <a:p>
            <a:r>
              <a:rPr lang="en-US" dirty="0"/>
              <a:t>Norm of </a:t>
            </a:r>
            <a:r>
              <a:rPr lang="en-US" dirty="0" err="1"/>
              <a:t>ith</a:t>
            </a:r>
            <a:r>
              <a:rPr lang="en-US" dirty="0"/>
              <a:t> column vector</a:t>
            </a:r>
          </a:p>
          <a:p>
            <a:r>
              <a:rPr lang="en-US" dirty="0"/>
              <a:t>Based on sign of first element – first </a:t>
            </a:r>
            <a:r>
              <a:rPr lang="en-US" dirty="0" err="1"/>
              <a:t>ele</a:t>
            </a:r>
            <a:r>
              <a:rPr lang="en-US" dirty="0"/>
              <a:t> recomputed</a:t>
            </a:r>
          </a:p>
          <a:p>
            <a:r>
              <a:rPr lang="en-US" dirty="0"/>
              <a:t>Once first element is modified – modified col vector is </a:t>
            </a:r>
            <a:r>
              <a:rPr lang="en-US" dirty="0" err="1"/>
              <a:t>normalizede</a:t>
            </a:r>
            <a:endParaRPr lang="en-US" dirty="0"/>
          </a:p>
          <a:p>
            <a:r>
              <a:rPr lang="en-US" dirty="0"/>
              <a:t>Using modified v – we </a:t>
            </a:r>
            <a:r>
              <a:rPr lang="en-US" dirty="0" err="1"/>
              <a:t>est</a:t>
            </a:r>
            <a:r>
              <a:rPr lang="en-US" dirty="0"/>
              <a:t> 1 – 2 v T</a:t>
            </a:r>
          </a:p>
          <a:p>
            <a:r>
              <a:rPr lang="en-US" dirty="0"/>
              <a:t>And for R calc</a:t>
            </a:r>
          </a:p>
          <a:p>
            <a:r>
              <a:rPr lang="en-US" dirty="0"/>
              <a:t>Similarly for Q </a:t>
            </a:r>
            <a:r>
              <a:rPr lang="en-US" dirty="0" err="1"/>
              <a:t>calca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8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had an naïve </a:t>
            </a:r>
            <a:r>
              <a:rPr lang="en-US" dirty="0" err="1"/>
              <a:t>implementat</a:t>
            </a:r>
            <a:r>
              <a:rPr lang="en-US" dirty="0"/>
              <a:t> – we tried to implement – naïve </a:t>
            </a:r>
            <a:r>
              <a:rPr lang="en-US" dirty="0" err="1"/>
              <a:t>simd</a:t>
            </a:r>
            <a:r>
              <a:rPr lang="en-US" dirty="0"/>
              <a:t> </a:t>
            </a:r>
          </a:p>
          <a:p>
            <a:r>
              <a:rPr lang="en-US" dirty="0"/>
              <a:t>So the major difference  is  -- N iterations – and N/4 – parallelize naïve QR utilizing SIMD</a:t>
            </a:r>
          </a:p>
          <a:p>
            <a:r>
              <a:rPr lang="en-US" dirty="0"/>
              <a:t>And boom – immediate reply – </a:t>
            </a:r>
          </a:p>
          <a:p>
            <a:r>
              <a:rPr lang="en-US" dirty="0"/>
              <a:t>oops</a:t>
            </a:r>
          </a:p>
          <a:p>
            <a:r>
              <a:rPr lang="en-US" dirty="0"/>
              <a:t>So what did we miss?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4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back</a:t>
            </a:r>
          </a:p>
          <a:p>
            <a:r>
              <a:rPr lang="en-US" dirty="0"/>
              <a:t>We have the naïve  and SIMD </a:t>
            </a:r>
          </a:p>
          <a:p>
            <a:r>
              <a:rPr lang="en-US" dirty="0"/>
              <a:t>So looking closely what did we miss ?</a:t>
            </a:r>
          </a:p>
          <a:p>
            <a:r>
              <a:rPr lang="en-US" dirty="0" err="1"/>
              <a:t>Workning</a:t>
            </a:r>
            <a:r>
              <a:rPr lang="en-US" dirty="0"/>
              <a:t> out the math we found this </a:t>
            </a:r>
          </a:p>
          <a:p>
            <a:r>
              <a:rPr lang="en-US" dirty="0"/>
              <a:t>We found R is upper triangle and I –</a:t>
            </a:r>
            <a:r>
              <a:rPr lang="en-US" dirty="0" err="1"/>
              <a:t>vvt</a:t>
            </a:r>
            <a:r>
              <a:rPr lang="en-US" dirty="0"/>
              <a:t> is a special matrix, </a:t>
            </a:r>
            <a:r>
              <a:rPr lang="en-US" dirty="0" err="1"/>
              <a:t>combinging</a:t>
            </a:r>
            <a:r>
              <a:rPr lang="en-US" dirty="0"/>
              <a:t> both we find – computation of R drop a row and col as I loops over </a:t>
            </a:r>
            <a:r>
              <a:rPr lang="en-US" dirty="0" err="1"/>
              <a:t>coloumn</a:t>
            </a:r>
            <a:endParaRPr lang="en-US" dirty="0"/>
          </a:p>
          <a:p>
            <a:r>
              <a:rPr lang="en-US" dirty="0"/>
              <a:t>And similarly computation of Q drops only a row.</a:t>
            </a:r>
          </a:p>
          <a:p>
            <a:r>
              <a:rPr lang="en-US" dirty="0"/>
              <a:t>So we have kernel design with this algorithm.</a:t>
            </a:r>
          </a:p>
          <a:p>
            <a:r>
              <a:rPr lang="en-US" dirty="0" err="1"/>
              <a:t>Whats</a:t>
            </a:r>
            <a:r>
              <a:rPr lang="en-US" dirty="0"/>
              <a:t> next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28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layout</a:t>
            </a:r>
          </a:p>
          <a:p>
            <a:r>
              <a:rPr lang="en-US" dirty="0"/>
              <a:t>Initial lay – col </a:t>
            </a:r>
            <a:r>
              <a:rPr lang="en-US" dirty="0" err="1"/>
              <a:t>maj</a:t>
            </a:r>
            <a:r>
              <a:rPr lang="en-US" dirty="0"/>
              <a:t> – row </a:t>
            </a:r>
            <a:r>
              <a:rPr lang="en-US" dirty="0" err="1"/>
              <a:t>maj</a:t>
            </a:r>
            <a:r>
              <a:rPr lang="en-US" dirty="0"/>
              <a:t> and </a:t>
            </a:r>
            <a:r>
              <a:rPr lang="en-US" dirty="0" err="1"/>
              <a:t>hei</a:t>
            </a:r>
            <a:r>
              <a:rPr lang="en-US" dirty="0"/>
              <a:t> </a:t>
            </a:r>
            <a:r>
              <a:rPr lang="en-US" dirty="0" err="1"/>
              <a:t>maj</a:t>
            </a:r>
            <a:endParaRPr lang="en-US" dirty="0"/>
          </a:p>
          <a:p>
            <a:r>
              <a:rPr lang="en-US" dirty="0"/>
              <a:t>Good for </a:t>
            </a:r>
            <a:r>
              <a:rPr lang="en-US" dirty="0" err="1"/>
              <a:t>matmul</a:t>
            </a:r>
            <a:endParaRPr lang="en-US" dirty="0"/>
          </a:p>
          <a:p>
            <a:r>
              <a:rPr lang="en-US" dirty="0"/>
              <a:t>Bad for  QR as QR – parallel across </a:t>
            </a:r>
            <a:r>
              <a:rPr lang="en-US" dirty="0" err="1"/>
              <a:t>iter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So next thing we came up was DL 2</a:t>
            </a:r>
          </a:p>
          <a:p>
            <a:r>
              <a:rPr lang="en-US" dirty="0"/>
              <a:t>Which has height </a:t>
            </a:r>
            <a:r>
              <a:rPr lang="en-US" dirty="0" err="1"/>
              <a:t>majot</a:t>
            </a:r>
            <a:r>
              <a:rPr lang="en-US" dirty="0"/>
              <a:t> across </a:t>
            </a:r>
            <a:r>
              <a:rPr lang="en-US" dirty="0" err="1"/>
              <a:t>iter</a:t>
            </a:r>
            <a:r>
              <a:rPr lang="en-US" dirty="0"/>
              <a:t> – follow – col major and row major</a:t>
            </a:r>
          </a:p>
          <a:p>
            <a:r>
              <a:rPr lang="en-US" dirty="0"/>
              <a:t>But upon implement – realized there was huge bottleneck in storing previous values of R and Q with this layout as entire data needs to be stored for that process</a:t>
            </a:r>
          </a:p>
          <a:p>
            <a:r>
              <a:rPr lang="en-US" dirty="0"/>
              <a:t>So we came up with </a:t>
            </a:r>
            <a:r>
              <a:rPr lang="en-US" dirty="0" err="1"/>
              <a:t>dat</a:t>
            </a:r>
            <a:r>
              <a:rPr lang="en-US" dirty="0"/>
              <a:t> lay 3 out  - which is </a:t>
            </a:r>
            <a:r>
              <a:rPr lang="en-US" dirty="0" err="1"/>
              <a:t>heig</a:t>
            </a:r>
            <a:r>
              <a:rPr lang="en-US" dirty="0"/>
              <a:t> – for 4 </a:t>
            </a:r>
            <a:r>
              <a:rPr lang="en-US" dirty="0" err="1"/>
              <a:t>iter</a:t>
            </a:r>
            <a:r>
              <a:rPr lang="en-US" dirty="0"/>
              <a:t> – col </a:t>
            </a:r>
            <a:r>
              <a:rPr lang="en-US" dirty="0" err="1"/>
              <a:t>maj</a:t>
            </a:r>
            <a:r>
              <a:rPr lang="en-US" dirty="0"/>
              <a:t> and row </a:t>
            </a:r>
            <a:r>
              <a:rPr lang="en-US" dirty="0" err="1"/>
              <a:t>maj</a:t>
            </a:r>
            <a:r>
              <a:rPr lang="en-US" dirty="0"/>
              <a:t> – </a:t>
            </a:r>
            <a:r>
              <a:rPr lang="en-US" dirty="0" err="1"/>
              <a:t>Thi</a:t>
            </a:r>
            <a:r>
              <a:rPr lang="en-US" dirty="0"/>
              <a:t> layout overcomes that </a:t>
            </a:r>
            <a:r>
              <a:rPr lang="en-US" dirty="0" err="1"/>
              <a:t>bottlnect</a:t>
            </a:r>
            <a:r>
              <a:rPr lang="en-US" dirty="0"/>
              <a:t> as only 4xnxn is stored at once.</a:t>
            </a:r>
          </a:p>
          <a:p>
            <a:r>
              <a:rPr lang="en-US" dirty="0"/>
              <a:t>-------------------- Solves the bottle neck as only 4 x 9 x 9 is stored</a:t>
            </a:r>
          </a:p>
          <a:p>
            <a:r>
              <a:rPr lang="en-US" dirty="0"/>
              <a:t>Moving on my </a:t>
            </a:r>
            <a:r>
              <a:rPr lang="en-US" dirty="0" err="1"/>
              <a:t>projectmate</a:t>
            </a:r>
            <a:r>
              <a:rPr lang="en-US" dirty="0"/>
              <a:t> will elaborate on </a:t>
            </a:r>
            <a:r>
              <a:rPr lang="en-US" dirty="0" err="1"/>
              <a:t>firther</a:t>
            </a:r>
            <a:r>
              <a:rPr lang="en-US" dirty="0"/>
              <a:t> kernel designs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4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E4CFC-E545-4C21-A86C-FDC1F001C9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6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B6F4-BC2C-11FE-BFBD-3E443F058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5B9F1-8EFF-5911-B603-BC7BDCE2F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3A595-4E29-7E34-9D1E-2831437E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5F2C0-1010-31DC-483B-7DC4F8BA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265C5-A94E-578A-11E0-25F6ED3A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7677-ADC0-2946-9F27-C76AB6EB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0AD01-7E2D-5F9A-79D9-FDEC714ED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5E699-33D3-973A-C38A-D799B3BA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4ED4-F1AF-9B26-9186-0A4511EFE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11088-CC6D-3AE8-DCFF-C6A9DCBF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3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81BCB-47D1-3C3F-DCA9-BC566C756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5B418-4E4D-DCB5-E344-5BE83F1A6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4B9D2-4422-65B0-1E86-322B9510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63185-6E8E-8A6D-1C20-F7597FF85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F8025-3F73-C4ED-B6D0-B70750D0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8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E687-E3AE-D7AA-B334-684E767E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D8952-6B4E-852D-8A4C-3CD4708A3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6FF0E-F3E3-0748-5BBE-38CE72C8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DC5D-A8FC-42EF-8991-DCD3C215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FA064-988B-4BBC-3280-798A7068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050D-7ADB-E653-3286-141E80727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C851A-5CCD-85EC-82FC-5738ED098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96CD-8FC9-B2EE-B008-59CC6CA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2E910-5016-7312-9D27-5A243C88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21430-53EB-C2AD-E810-CC36CF6C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FF22-D165-8719-9F21-A93938840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B385C-AF6F-BDAD-C56F-62355396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A96A-CD3E-46F8-F3E5-D6AD26FDA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B4776-26CB-8F56-6543-68E54194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648BC-D707-34E4-0ABC-6900D4BB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FCF4E-41F6-903E-2C57-698CBAF0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8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FB76-0BB0-8A2D-21EF-F15D27BE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6BF9B-0471-F87D-DA72-A5370887E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4BE0E-6CCB-EC51-B532-E9262B5C9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9E5D6-6437-A388-0124-44496D6A6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E1B79-B16D-E8E7-32FC-7FDFE629E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3E229-B4DE-8536-48DB-C7A16194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7249A-9459-D3B4-E85D-82918D7A8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8B634-CF4B-F4FE-6219-C2F98AF2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8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034E-BDD5-BBC2-9DBE-FFC1F976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69608-C194-0459-FC69-974EC917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A885E-B0FE-9DB9-162F-FFD3D1C6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15534-CBAA-E977-5DDB-D6FDE2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6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663AE-7FFB-BCA9-4B0C-0B2291BD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55E570-918D-3ACF-4B66-6910D583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8939-7211-493A-4B74-C5E412A27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7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D50F-A097-AB06-0207-48798D9A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A474-134B-1CA4-6F7B-713B05DB3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767D0-4DB8-BEC7-5F24-173BC3806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69016-06A5-9380-E489-3B976AB4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0C2C9-D9DA-D6B4-1B1F-B4D7C7B5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161B0-CA10-D258-62C4-8051620D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3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EE37-5BFA-A584-7CE4-45929593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70E417-2464-E34B-D059-9A0F500DB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6FCD4-32E8-53F0-DB2E-602E02358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810ED-A6AF-FC04-4B69-FC9BF9F4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4C2F7-26B6-D3D8-B532-1C1C136C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B226C-D6B0-FC66-9998-CEA531AE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4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76894F-9CF1-3CB0-52D2-4B931E8C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143CF-9487-FB4E-9A08-444BDC099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5CB9-28FE-B907-5BB3-6AF911AE9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D6D17-BDB3-4141-B69B-7847B7D2B6D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47781-F9E9-D1D7-4F2A-7B28019F7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02E5F-68CD-A9CA-B8DD-FE9A72D15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91BFA-2AEF-4FA8-93B2-2BA01EC2B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0.m4a"/><Relationship Id="rId7" Type="http://schemas.openxmlformats.org/officeDocument/2006/relationships/image" Target="../media/image27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11.m4a"/><Relationship Id="rId7" Type="http://schemas.openxmlformats.org/officeDocument/2006/relationships/image" Target="../media/image27.png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2.m4a"/><Relationship Id="rId7" Type="http://schemas.openxmlformats.org/officeDocument/2006/relationships/image" Target="../media/image27.png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13.m4a"/><Relationship Id="rId7" Type="http://schemas.openxmlformats.org/officeDocument/2006/relationships/image" Target="../media/image27.png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.png"/><Relationship Id="rId3" Type="http://schemas.openxmlformats.org/officeDocument/2006/relationships/audio" Target="../media/media4.m4a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5.m4a"/><Relationship Id="rId7" Type="http://schemas.openxmlformats.org/officeDocument/2006/relationships/image" Target="../media/image15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svg"/><Relationship Id="rId3" Type="http://schemas.openxmlformats.org/officeDocument/2006/relationships/audio" Target="../media/media6.m4a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7.m4a"/><Relationship Id="rId7" Type="http://schemas.openxmlformats.org/officeDocument/2006/relationships/image" Target="../media/image23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8.m4a"/><Relationship Id="rId7" Type="http://schemas.openxmlformats.org/officeDocument/2006/relationships/image" Target="../media/image27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audio" Target="../media/media9.m4a"/><Relationship Id="rId7" Type="http://schemas.openxmlformats.org/officeDocument/2006/relationships/image" Target="../media/image27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910544-285F-4D9D-41A9-B5E68C7C728C}"/>
              </a:ext>
            </a:extLst>
          </p:cNvPr>
          <p:cNvSpPr/>
          <p:nvPr/>
        </p:nvSpPr>
        <p:spPr>
          <a:xfrm>
            <a:off x="662513" y="1347849"/>
            <a:ext cx="10988758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Fundamental Matrix estimation using House holder QR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91FE79D-BF71-F979-24F6-90488A09E0CA}"/>
              </a:ext>
            </a:extLst>
          </p:cNvPr>
          <p:cNvSpPr txBox="1"/>
          <p:nvPr/>
        </p:nvSpPr>
        <p:spPr>
          <a:xfrm>
            <a:off x="6953311" y="5997048"/>
            <a:ext cx="5030779" cy="739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dirty="0">
                <a:latin typeface="Avenir Next LT Pro Demi" panose="020B0704020202020204" pitchFamily="34" charset="0"/>
              </a:rPr>
              <a:t>Sai Abhishek Siddhartha Namburu, Vishnu M H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600" dirty="0" err="1">
                <a:latin typeface="Avenir Next LT Pro Demi" panose="020B0704020202020204" pitchFamily="34" charset="0"/>
              </a:rPr>
              <a:t>snamburu</a:t>
            </a:r>
            <a:r>
              <a:rPr lang="en-US" sz="1600" dirty="0">
                <a:latin typeface="Avenir Next LT Pro Demi" panose="020B0704020202020204" pitchFamily="34" charset="0"/>
              </a:rPr>
              <a:t>, </a:t>
            </a:r>
            <a:r>
              <a:rPr lang="en-US" sz="1600" dirty="0" err="1">
                <a:latin typeface="Avenir Next LT Pro Demi" panose="020B0704020202020204" pitchFamily="34" charset="0"/>
              </a:rPr>
              <a:t>vmanihem</a:t>
            </a:r>
            <a:endParaRPr lang="en-US" sz="1600" dirty="0">
              <a:latin typeface="Avenir Next LT Pro Demi" panose="020B0704020202020204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345881C-2E65-E51B-A841-BCB6BA4B0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91" y="2880478"/>
            <a:ext cx="4032905" cy="2920800"/>
          </a:xfrm>
          <a:prstGeom prst="rect">
            <a:avLst/>
          </a:prstGeom>
        </p:spPr>
      </p:pic>
      <p:pic>
        <p:nvPicPr>
          <p:cNvPr id="16" name="Picture 15" descr="A picture containing text, sky, different, line&#10;&#10;Description automatically generated">
            <a:extLst>
              <a:ext uri="{FF2B5EF4-FFF2-40B4-BE49-F238E27FC236}">
                <a16:creationId xmlns:a16="http://schemas.microsoft.com/office/drawing/2014/main" id="{AEF06CE9-C4E7-5C7C-DE53-0870BDCE0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87" y="2880477"/>
            <a:ext cx="3392006" cy="2865317"/>
          </a:xfrm>
          <a:prstGeom prst="rect">
            <a:avLst/>
          </a:prstGeom>
        </p:spPr>
      </p:pic>
      <p:pic>
        <p:nvPicPr>
          <p:cNvPr id="113" name="Audio 112">
            <a:hlinkClick r:id="" action="ppaction://media"/>
            <a:extLst>
              <a:ext uri="{FF2B5EF4-FFF2-40B4-BE49-F238E27FC236}">
                <a16:creationId xmlns:a16="http://schemas.microsoft.com/office/drawing/2014/main" id="{3055FE77-F00D-6C6F-638E-12C11F29B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1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"/>
    </mc:Choice>
    <mc:Fallback xmlns="">
      <p:transition spd="slow" advTm="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6" y="151151"/>
            <a:ext cx="11170247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Results – Comparison of performance in cycles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4290712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blipFill>
                <a:blip r:embed="rId6"/>
                <a:stretch>
                  <a:fillRect l="-8791" t="-4444" r="-219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074121" y="1417678"/>
            <a:ext cx="2064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9138725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7285306" y="11130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B68B9-6998-2DBB-8B52-A28DA0C11C7E}"/>
              </a:ext>
            </a:extLst>
          </p:cNvPr>
          <p:cNvSpPr/>
          <p:nvPr/>
        </p:nvSpPr>
        <p:spPr>
          <a:xfrm>
            <a:off x="196106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8233B6-525D-7001-997A-9D2DEDC71715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79515" y="1417678"/>
            <a:ext cx="1311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/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blipFill>
                <a:blip r:embed="rId7"/>
                <a:stretch>
                  <a:fillRect l="-3030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5A15B51-5F15-BA87-AF72-BD595EA1BE8F}"/>
              </a:ext>
            </a:extLst>
          </p:cNvPr>
          <p:cNvSpPr txBox="1"/>
          <p:nvPr/>
        </p:nvSpPr>
        <p:spPr>
          <a:xfrm>
            <a:off x="3233856" y="1113065"/>
            <a:ext cx="72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Matmul</a:t>
            </a:r>
            <a:endParaRPr lang="en-US" sz="1200" b="1" dirty="0">
              <a:latin typeface="Avenir Next LT Pro Demi" panose="020B07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DF669F0-4B79-5F2A-C01C-9146F0A3E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247020"/>
              </p:ext>
            </p:extLst>
          </p:nvPr>
        </p:nvGraphicFramePr>
        <p:xfrm>
          <a:off x="1829030" y="2518899"/>
          <a:ext cx="8128000" cy="3606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91303">
                  <a:extLst>
                    <a:ext uri="{9D8B030D-6E8A-4147-A177-3AD203B41FA5}">
                      <a16:colId xmlns:a16="http://schemas.microsoft.com/office/drawing/2014/main" val="783666334"/>
                    </a:ext>
                  </a:extLst>
                </a:gridCol>
                <a:gridCol w="2772697">
                  <a:extLst>
                    <a:ext uri="{9D8B030D-6E8A-4147-A177-3AD203B41FA5}">
                      <a16:colId xmlns:a16="http://schemas.microsoft.com/office/drawing/2014/main" val="12357943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83723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4485806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RDTSC Cycles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970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Old SIMD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Old Kernel with new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Latest kernel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58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4.7 e5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3.4 e5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1.1 e5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59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5.5 e5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80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1.1 e6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2.5 e6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3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5.3 e6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8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8.2 e6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79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3.1 e7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1.1 e7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436987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2FBAFEB6-9099-A88D-40BD-F0882E52C5DB}"/>
              </a:ext>
            </a:extLst>
          </p:cNvPr>
          <p:cNvGrpSpPr/>
          <p:nvPr/>
        </p:nvGrpSpPr>
        <p:grpSpPr>
          <a:xfrm>
            <a:off x="6096000" y="6177520"/>
            <a:ext cx="1699315" cy="276999"/>
            <a:chOff x="6049063" y="6207798"/>
            <a:chExt cx="1699315" cy="276999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144ED511-3F35-59D2-6C50-B2FBAECCDC14}"/>
                </a:ext>
              </a:extLst>
            </p:cNvPr>
            <p:cNvSpPr/>
            <p:nvPr/>
          </p:nvSpPr>
          <p:spPr>
            <a:xfrm rot="10800000">
              <a:off x="6049063" y="6234269"/>
              <a:ext cx="151391" cy="224058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EC78E-2598-CDC0-FE82-4016FE06817E}"/>
                </a:ext>
              </a:extLst>
            </p:cNvPr>
            <p:cNvSpPr txBox="1"/>
            <p:nvPr/>
          </p:nvSpPr>
          <p:spPr>
            <a:xfrm>
              <a:off x="6200454" y="6207798"/>
              <a:ext cx="15479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venir Next LT Pro Demi" panose="020B0704020202020204" pitchFamily="34" charset="0"/>
                  <a:cs typeface="Helvetica" panose="020B0604020202020204" pitchFamily="34" charset="0"/>
                </a:rPr>
                <a:t>20% improvement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DEEE73-E595-52B4-E849-C4A58B9CE12F}"/>
              </a:ext>
            </a:extLst>
          </p:cNvPr>
          <p:cNvGrpSpPr/>
          <p:nvPr/>
        </p:nvGrpSpPr>
        <p:grpSpPr>
          <a:xfrm>
            <a:off x="8173555" y="6177520"/>
            <a:ext cx="1792482" cy="276999"/>
            <a:chOff x="6049063" y="6207799"/>
            <a:chExt cx="1792482" cy="276999"/>
          </a:xfrm>
        </p:grpSpPr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7EEFCEBA-E014-BE22-7E65-65EE255F82B2}"/>
                </a:ext>
              </a:extLst>
            </p:cNvPr>
            <p:cNvSpPr/>
            <p:nvPr/>
          </p:nvSpPr>
          <p:spPr>
            <a:xfrm rot="10800000">
              <a:off x="6049063" y="6234269"/>
              <a:ext cx="151391" cy="224058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438B94-D287-DCFF-CC25-5B84F97A2A0A}"/>
                </a:ext>
              </a:extLst>
            </p:cNvPr>
            <p:cNvSpPr txBox="1"/>
            <p:nvPr/>
          </p:nvSpPr>
          <p:spPr>
            <a:xfrm>
              <a:off x="6142938" y="6207799"/>
              <a:ext cx="16986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venir Next LT Pro Demi" panose="020B0704020202020204" pitchFamily="34" charset="0"/>
                  <a:cs typeface="Helvetica" panose="020B0604020202020204" pitchFamily="34" charset="0"/>
                </a:rPr>
                <a:t>5 times improvement</a:t>
              </a:r>
            </a:p>
          </p:txBody>
        </p:sp>
      </p:grp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FBF29301-538F-34DC-1DFB-7B1C24CC8B2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058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"/>
    </mc:Choice>
    <mc:Fallback xmlns="">
      <p:transition spd="slow" advTm="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6" y="151151"/>
            <a:ext cx="11170247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Results – Comparison with naïve implementation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4290712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blipFill>
                <a:blip r:embed="rId6"/>
                <a:stretch>
                  <a:fillRect l="-8791" t="-4444" r="-219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074121" y="1417678"/>
            <a:ext cx="2064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9138725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7285306" y="11130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B68B9-6998-2DBB-8B52-A28DA0C11C7E}"/>
              </a:ext>
            </a:extLst>
          </p:cNvPr>
          <p:cNvSpPr/>
          <p:nvPr/>
        </p:nvSpPr>
        <p:spPr>
          <a:xfrm>
            <a:off x="196106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8233B6-525D-7001-997A-9D2DEDC71715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79515" y="1417678"/>
            <a:ext cx="1311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/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blipFill>
                <a:blip r:embed="rId7"/>
                <a:stretch>
                  <a:fillRect l="-3030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5A15B51-5F15-BA87-AF72-BD595EA1BE8F}"/>
              </a:ext>
            </a:extLst>
          </p:cNvPr>
          <p:cNvSpPr txBox="1"/>
          <p:nvPr/>
        </p:nvSpPr>
        <p:spPr>
          <a:xfrm>
            <a:off x="3233856" y="1113065"/>
            <a:ext cx="72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Matmul</a:t>
            </a:r>
            <a:endParaRPr lang="en-US" sz="1200" b="1" dirty="0">
              <a:latin typeface="Avenir Next LT Pro Demi" panose="020B07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D2B92B8-CE51-2702-AC65-DC4F474CC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0" y="2482537"/>
            <a:ext cx="5669530" cy="316901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44FCDDA-B6C7-1B4E-6932-5BD7216A9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8580"/>
            <a:ext cx="5676609" cy="317296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B026D4-6D4E-687D-FB00-A0A4F8852F7A}"/>
              </a:ext>
            </a:extLst>
          </p:cNvPr>
          <p:cNvCxnSpPr>
            <a:cxnSpLocks/>
          </p:cNvCxnSpPr>
          <p:nvPr/>
        </p:nvCxnSpPr>
        <p:spPr>
          <a:xfrm>
            <a:off x="2429612" y="2956817"/>
            <a:ext cx="2245334" cy="1899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657E77-4142-9E6E-DC16-39D0E5AE2C8C}"/>
              </a:ext>
            </a:extLst>
          </p:cNvPr>
          <p:cNvSpPr txBox="1"/>
          <p:nvPr/>
        </p:nvSpPr>
        <p:spPr>
          <a:xfrm>
            <a:off x="3374145" y="3290500"/>
            <a:ext cx="1823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Far better 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939EC-BC25-38F0-100E-738AB7561E17}"/>
              </a:ext>
            </a:extLst>
          </p:cNvPr>
          <p:cNvSpPr txBox="1"/>
          <p:nvPr/>
        </p:nvSpPr>
        <p:spPr>
          <a:xfrm>
            <a:off x="5184051" y="5846731"/>
            <a:ext cx="245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How does each kernel perform?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75975503-7DE9-81BA-C5D8-E92C99A4D4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90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"/>
    </mc:Choice>
    <mc:Fallback xmlns="">
      <p:transition spd="slow" advTm="1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6" y="151151"/>
            <a:ext cx="11170247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Results – Comparison of Individual kernels in cycles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4290712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blipFill>
                <a:blip r:embed="rId6"/>
                <a:stretch>
                  <a:fillRect l="-8791" t="-4444" r="-219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074121" y="1417678"/>
            <a:ext cx="2064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9138725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7285306" y="11130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B68B9-6998-2DBB-8B52-A28DA0C11C7E}"/>
              </a:ext>
            </a:extLst>
          </p:cNvPr>
          <p:cNvSpPr/>
          <p:nvPr/>
        </p:nvSpPr>
        <p:spPr>
          <a:xfrm>
            <a:off x="196106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8233B6-525D-7001-997A-9D2DEDC71715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79515" y="1417678"/>
            <a:ext cx="1311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/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blipFill>
                <a:blip r:embed="rId7"/>
                <a:stretch>
                  <a:fillRect l="-3030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5A15B51-5F15-BA87-AF72-BD595EA1BE8F}"/>
              </a:ext>
            </a:extLst>
          </p:cNvPr>
          <p:cNvSpPr txBox="1"/>
          <p:nvPr/>
        </p:nvSpPr>
        <p:spPr>
          <a:xfrm>
            <a:off x="3233856" y="1113065"/>
            <a:ext cx="72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Matmul</a:t>
            </a:r>
            <a:endParaRPr lang="en-US" sz="1200" b="1" dirty="0">
              <a:latin typeface="Avenir Next LT Pro Demi" panose="020B07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D0C8210-D250-97DA-8C21-48213092A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26326"/>
              </p:ext>
            </p:extLst>
          </p:nvPr>
        </p:nvGraphicFramePr>
        <p:xfrm>
          <a:off x="2570019" y="2312296"/>
          <a:ext cx="6096000" cy="3606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91303">
                  <a:extLst>
                    <a:ext uri="{9D8B030D-6E8A-4147-A177-3AD203B41FA5}">
                      <a16:colId xmlns:a16="http://schemas.microsoft.com/office/drawing/2014/main" val="783666334"/>
                    </a:ext>
                  </a:extLst>
                </a:gridCol>
                <a:gridCol w="2772697">
                  <a:extLst>
                    <a:ext uri="{9D8B030D-6E8A-4147-A177-3AD203B41FA5}">
                      <a16:colId xmlns:a16="http://schemas.microsoft.com/office/drawing/2014/main" val="12357943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837230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RDTSC Cycles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970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 Mul New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QR New Kernel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58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1.3 e4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1.0 e5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59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5.2 e4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5.4 e5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80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9.3 e4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9.4 e5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2.9 e5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2.4 e6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3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6.2 e5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4.8 e6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8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9.0 e6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79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1.3 e6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9.7 e6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436987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646E98C-7C23-66C1-8CAD-848DEBF2A1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700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6" y="151151"/>
            <a:ext cx="11170247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Results – Theoretical peak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4290712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blipFill>
                <a:blip r:embed="rId6"/>
                <a:stretch>
                  <a:fillRect l="-8791" t="-4444" r="-219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074121" y="1417678"/>
            <a:ext cx="2064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9138725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7285306" y="11130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B68B9-6998-2DBB-8B52-A28DA0C11C7E}"/>
              </a:ext>
            </a:extLst>
          </p:cNvPr>
          <p:cNvSpPr/>
          <p:nvPr/>
        </p:nvSpPr>
        <p:spPr>
          <a:xfrm>
            <a:off x="196106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8233B6-525D-7001-997A-9D2DEDC71715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79515" y="1417678"/>
            <a:ext cx="1311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/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blipFill>
                <a:blip r:embed="rId7"/>
                <a:stretch>
                  <a:fillRect l="-3030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5A15B51-5F15-BA87-AF72-BD595EA1BE8F}"/>
              </a:ext>
            </a:extLst>
          </p:cNvPr>
          <p:cNvSpPr txBox="1"/>
          <p:nvPr/>
        </p:nvSpPr>
        <p:spPr>
          <a:xfrm>
            <a:off x="3233856" y="1113065"/>
            <a:ext cx="72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Matmul</a:t>
            </a:r>
            <a:endParaRPr lang="en-US" sz="1200" b="1" dirty="0">
              <a:latin typeface="Avenir Next LT Pro Demi" panose="020B07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50BC816-E992-01CB-D54F-A6DE437A1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30" y="2839258"/>
            <a:ext cx="4804064" cy="275563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BD8951-0700-ED19-1D01-05BEBD8B0CDF}"/>
              </a:ext>
            </a:extLst>
          </p:cNvPr>
          <p:cNvCxnSpPr/>
          <p:nvPr/>
        </p:nvCxnSpPr>
        <p:spPr>
          <a:xfrm>
            <a:off x="831356" y="3282151"/>
            <a:ext cx="5607513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5F6AE7-41FE-489F-4E07-002811389821}"/>
              </a:ext>
            </a:extLst>
          </p:cNvPr>
          <p:cNvSpPr txBox="1"/>
          <p:nvPr/>
        </p:nvSpPr>
        <p:spPr>
          <a:xfrm>
            <a:off x="5571839" y="2924185"/>
            <a:ext cx="3378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Theoretical peak from FMA= 51.2 </a:t>
            </a:r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Gflops</a:t>
            </a:r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/sec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481B19-DB47-3829-431A-82B4BD08B500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589242" y="1390064"/>
            <a:ext cx="8721" cy="1207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B22C37-3135-4800-6E03-74E58DD524FC}"/>
              </a:ext>
            </a:extLst>
          </p:cNvPr>
          <p:cNvSpPr txBox="1"/>
          <p:nvPr/>
        </p:nvSpPr>
        <p:spPr>
          <a:xfrm>
            <a:off x="5101531" y="4335971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45%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33429-FD54-1FE1-D2A5-D86103F02F5B}"/>
              </a:ext>
            </a:extLst>
          </p:cNvPr>
          <p:cNvSpPr txBox="1"/>
          <p:nvPr/>
        </p:nvSpPr>
        <p:spPr>
          <a:xfrm>
            <a:off x="3225135" y="5688305"/>
            <a:ext cx="1116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Matmul</a:t>
            </a:r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 8 x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AF38D8-835F-942F-E9BB-12396087A43D}"/>
              </a:ext>
            </a:extLst>
          </p:cNvPr>
          <p:cNvSpPr txBox="1"/>
          <p:nvPr/>
        </p:nvSpPr>
        <p:spPr>
          <a:xfrm>
            <a:off x="7074121" y="6515857"/>
            <a:ext cx="5070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  <a:cs typeface="Helvetica" panose="020B0604020202020204" pitchFamily="34" charset="0"/>
              </a:rPr>
              <a:t>Theoretical peak = (throughput) (operations) (number of elements) (max frequency)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59BF7BAD-F355-1CEF-6E9C-161A15A210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670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"/>
    </mc:Choice>
    <mc:Fallback xmlns="">
      <p:transition spd="slow" advTm="1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3" grpId="0"/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D4234103-35E8-CE74-2012-3BC609F1B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74" y="2578325"/>
            <a:ext cx="4584589" cy="27556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6" y="151151"/>
            <a:ext cx="11170247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Results – Theoretical peak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4290712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blipFill>
                <a:blip r:embed="rId6"/>
                <a:stretch>
                  <a:fillRect l="-8791" t="-4444" r="-219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074121" y="1417678"/>
            <a:ext cx="2064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9138725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7285306" y="11130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B68B9-6998-2DBB-8B52-A28DA0C11C7E}"/>
              </a:ext>
            </a:extLst>
          </p:cNvPr>
          <p:cNvSpPr/>
          <p:nvPr/>
        </p:nvSpPr>
        <p:spPr>
          <a:xfrm>
            <a:off x="196106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8233B6-525D-7001-997A-9D2DEDC71715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79515" y="1417678"/>
            <a:ext cx="1311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/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blipFill>
                <a:blip r:embed="rId7"/>
                <a:stretch>
                  <a:fillRect l="-3030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5A15B51-5F15-BA87-AF72-BD595EA1BE8F}"/>
              </a:ext>
            </a:extLst>
          </p:cNvPr>
          <p:cNvSpPr txBox="1"/>
          <p:nvPr/>
        </p:nvSpPr>
        <p:spPr>
          <a:xfrm>
            <a:off x="3233856" y="1113065"/>
            <a:ext cx="72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Matmul</a:t>
            </a:r>
            <a:endParaRPr lang="en-US" sz="1200" b="1" dirty="0">
              <a:latin typeface="Avenir Next LT Pro Demi" panose="020B07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BD8951-0700-ED19-1D01-05BEBD8B0CDF}"/>
              </a:ext>
            </a:extLst>
          </p:cNvPr>
          <p:cNvCxnSpPr>
            <a:cxnSpLocks/>
          </p:cNvCxnSpPr>
          <p:nvPr/>
        </p:nvCxnSpPr>
        <p:spPr>
          <a:xfrm>
            <a:off x="2763102" y="3497515"/>
            <a:ext cx="5607513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5F6AE7-41FE-489F-4E07-002811389821}"/>
              </a:ext>
            </a:extLst>
          </p:cNvPr>
          <p:cNvSpPr txBox="1"/>
          <p:nvPr/>
        </p:nvSpPr>
        <p:spPr>
          <a:xfrm>
            <a:off x="7503585" y="3139549"/>
            <a:ext cx="3269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Theoretical peak from sqrt = 0.8 </a:t>
            </a:r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Gflops</a:t>
            </a:r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/sec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481B19-DB47-3829-431A-82B4BD08B500}"/>
              </a:ext>
            </a:extLst>
          </p:cNvPr>
          <p:cNvCxnSpPr>
            <a:cxnSpLocks/>
          </p:cNvCxnSpPr>
          <p:nvPr/>
        </p:nvCxnSpPr>
        <p:spPr>
          <a:xfrm flipH="1">
            <a:off x="6253719" y="1524044"/>
            <a:ext cx="1788156" cy="1319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B22C37-3135-4800-6E03-74E58DD524FC}"/>
              </a:ext>
            </a:extLst>
          </p:cNvPr>
          <p:cNvSpPr txBox="1"/>
          <p:nvPr/>
        </p:nvSpPr>
        <p:spPr>
          <a:xfrm>
            <a:off x="6815877" y="4036405"/>
            <a:ext cx="516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53%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14BE93-79A6-A3DA-E86F-CF410EE02DD2}"/>
              </a:ext>
            </a:extLst>
          </p:cNvPr>
          <p:cNvSpPr txBox="1"/>
          <p:nvPr/>
        </p:nvSpPr>
        <p:spPr>
          <a:xfrm>
            <a:off x="4563440" y="5472455"/>
            <a:ext cx="1399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Norm calculation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D10D44-EF9E-20BB-49EA-8DE21477BCAF}"/>
              </a:ext>
            </a:extLst>
          </p:cNvPr>
          <p:cNvSpPr txBox="1"/>
          <p:nvPr/>
        </p:nvSpPr>
        <p:spPr>
          <a:xfrm>
            <a:off x="7074121" y="6515857"/>
            <a:ext cx="5070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  <a:cs typeface="Helvetica" panose="020B0604020202020204" pitchFamily="34" charset="0"/>
              </a:rPr>
              <a:t>Theoretical peak = (throughput) (operations) (number of elements) (max frequency)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1401DD53-C4CC-961B-0248-80A4BD164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"/>
    </mc:Choice>
    <mc:Fallback xmlns="">
      <p:transition spd="slow" advTm="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3" grpId="0"/>
      <p:bldP spid="18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1BA4856-D8B1-D129-7F88-3C3EA61A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13" y="2578325"/>
            <a:ext cx="4578493" cy="27556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6" y="151151"/>
            <a:ext cx="11170247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Results – Theoretical peak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4290712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blipFill>
                <a:blip r:embed="rId4"/>
                <a:stretch>
                  <a:fillRect l="-8791" t="-4444" r="-219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074121" y="1417678"/>
            <a:ext cx="2064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9138725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7285306" y="11130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B68B9-6998-2DBB-8B52-A28DA0C11C7E}"/>
              </a:ext>
            </a:extLst>
          </p:cNvPr>
          <p:cNvSpPr/>
          <p:nvPr/>
        </p:nvSpPr>
        <p:spPr>
          <a:xfrm>
            <a:off x="196106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8233B6-525D-7001-997A-9D2DEDC71715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79515" y="1417678"/>
            <a:ext cx="1311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/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blipFill>
                <a:blip r:embed="rId5"/>
                <a:stretch>
                  <a:fillRect l="-3030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5A15B51-5F15-BA87-AF72-BD595EA1BE8F}"/>
              </a:ext>
            </a:extLst>
          </p:cNvPr>
          <p:cNvSpPr txBox="1"/>
          <p:nvPr/>
        </p:nvSpPr>
        <p:spPr>
          <a:xfrm>
            <a:off x="3233856" y="1113065"/>
            <a:ext cx="72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Matmul</a:t>
            </a:r>
            <a:endParaRPr lang="en-US" sz="1200" b="1" dirty="0">
              <a:latin typeface="Avenir Next LT Pro Demi" panose="020B07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BD8951-0700-ED19-1D01-05BEBD8B0CDF}"/>
              </a:ext>
            </a:extLst>
          </p:cNvPr>
          <p:cNvCxnSpPr>
            <a:cxnSpLocks/>
          </p:cNvCxnSpPr>
          <p:nvPr/>
        </p:nvCxnSpPr>
        <p:spPr>
          <a:xfrm>
            <a:off x="6067675" y="2982786"/>
            <a:ext cx="5607513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5F6AE7-41FE-489F-4E07-002811389821}"/>
              </a:ext>
            </a:extLst>
          </p:cNvPr>
          <p:cNvSpPr txBox="1"/>
          <p:nvPr/>
        </p:nvSpPr>
        <p:spPr>
          <a:xfrm>
            <a:off x="3391152" y="3110249"/>
            <a:ext cx="3287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Theoretical peak for FMA = 51.2 </a:t>
            </a:r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Gflops</a:t>
            </a:r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/sec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481B19-DB47-3829-431A-82B4BD08B500}"/>
              </a:ext>
            </a:extLst>
          </p:cNvPr>
          <p:cNvCxnSpPr>
            <a:cxnSpLocks/>
          </p:cNvCxnSpPr>
          <p:nvPr/>
        </p:nvCxnSpPr>
        <p:spPr>
          <a:xfrm>
            <a:off x="8041875" y="1524044"/>
            <a:ext cx="569230" cy="72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B22C37-3135-4800-6E03-74E58DD524FC}"/>
              </a:ext>
            </a:extLst>
          </p:cNvPr>
          <p:cNvSpPr txBox="1"/>
          <p:nvPr/>
        </p:nvSpPr>
        <p:spPr>
          <a:xfrm>
            <a:off x="6878699" y="4227510"/>
            <a:ext cx="516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25%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14BE93-79A6-A3DA-E86F-CF410EE02DD2}"/>
              </a:ext>
            </a:extLst>
          </p:cNvPr>
          <p:cNvSpPr txBox="1"/>
          <p:nvPr/>
        </p:nvSpPr>
        <p:spPr>
          <a:xfrm>
            <a:off x="8611105" y="5579598"/>
            <a:ext cx="1663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R(1 – </a:t>
            </a:r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v.v</a:t>
            </a:r>
            <a:r>
              <a:rPr lang="en-US" sz="1200" b="1" baseline="30000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T</a:t>
            </a:r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) calculation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4FFEB-5B81-879E-A3B4-577E5E41899F}"/>
              </a:ext>
            </a:extLst>
          </p:cNvPr>
          <p:cNvSpPr txBox="1"/>
          <p:nvPr/>
        </p:nvSpPr>
        <p:spPr>
          <a:xfrm>
            <a:off x="7074121" y="6515857"/>
            <a:ext cx="5070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  <a:cs typeface="Helvetica" panose="020B0604020202020204" pitchFamily="34" charset="0"/>
              </a:rPr>
              <a:t>Theoretical peak = (throughput) (operations) (number of elements) (max frequency)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9BED8E-A38D-1C9B-4974-27AF9A66367B}"/>
              </a:ext>
            </a:extLst>
          </p:cNvPr>
          <p:cNvSpPr txBox="1"/>
          <p:nvPr/>
        </p:nvSpPr>
        <p:spPr>
          <a:xfrm>
            <a:off x="1281212" y="5195456"/>
            <a:ext cx="3482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Probably can still improve performance!</a:t>
            </a:r>
          </a:p>
        </p:txBody>
      </p:sp>
    </p:spTree>
    <p:extLst>
      <p:ext uri="{BB962C8B-B14F-4D97-AF65-F5344CB8AC3E}">
        <p14:creationId xmlns:p14="http://schemas.microsoft.com/office/powerpoint/2010/main" val="172688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6" y="151151"/>
            <a:ext cx="11170247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Additional experiments – OpenMP?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D6E53-7C52-32DA-550A-91C5A447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011" y="3513752"/>
            <a:ext cx="3454578" cy="19686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0A3A795-1816-E00D-9802-B063A166B434}"/>
              </a:ext>
            </a:extLst>
          </p:cNvPr>
          <p:cNvSpPr/>
          <p:nvPr/>
        </p:nvSpPr>
        <p:spPr>
          <a:xfrm>
            <a:off x="1115182" y="3389777"/>
            <a:ext cx="1222291" cy="52972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B0D90C-60C9-3CDB-497A-7A36AFE85115}"/>
              </a:ext>
            </a:extLst>
          </p:cNvPr>
          <p:cNvCxnSpPr>
            <a:cxnSpLocks/>
          </p:cNvCxnSpPr>
          <p:nvPr/>
        </p:nvCxnSpPr>
        <p:spPr>
          <a:xfrm flipV="1">
            <a:off x="2064970" y="2865826"/>
            <a:ext cx="817510" cy="45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55E23-56A6-9EF5-8B2A-487463B01DDC}"/>
              </a:ext>
            </a:extLst>
          </p:cNvPr>
          <p:cNvSpPr txBox="1"/>
          <p:nvPr/>
        </p:nvSpPr>
        <p:spPr>
          <a:xfrm>
            <a:off x="2882481" y="2588827"/>
            <a:ext cx="2052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pragma </a:t>
            </a:r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omp</a:t>
            </a:r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 parallel for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86D35A-502F-E4A8-F1AA-5FACF030C954}"/>
              </a:ext>
            </a:extLst>
          </p:cNvPr>
          <p:cNvCxnSpPr>
            <a:cxnSpLocks/>
          </p:cNvCxnSpPr>
          <p:nvPr/>
        </p:nvCxnSpPr>
        <p:spPr>
          <a:xfrm>
            <a:off x="4760734" y="2727326"/>
            <a:ext cx="1833846" cy="106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2F14E241-B629-FAF1-FEC0-E86AC3216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94292"/>
              </p:ext>
            </p:extLst>
          </p:nvPr>
        </p:nvGraphicFramePr>
        <p:xfrm>
          <a:off x="4859979" y="4093620"/>
          <a:ext cx="6843324" cy="1183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9607">
                  <a:extLst>
                    <a:ext uri="{9D8B030D-6E8A-4147-A177-3AD203B41FA5}">
                      <a16:colId xmlns:a16="http://schemas.microsoft.com/office/drawing/2014/main" val="783666334"/>
                    </a:ext>
                  </a:extLst>
                </a:gridCol>
                <a:gridCol w="2464836">
                  <a:extLst>
                    <a:ext uri="{9D8B030D-6E8A-4147-A177-3AD203B41FA5}">
                      <a16:colId xmlns:a16="http://schemas.microsoft.com/office/drawing/2014/main" val="1235794304"/>
                    </a:ext>
                  </a:extLst>
                </a:gridCol>
                <a:gridCol w="2928881">
                  <a:extLst>
                    <a:ext uri="{9D8B030D-6E8A-4147-A177-3AD203B41FA5}">
                      <a16:colId xmlns:a16="http://schemas.microsoft.com/office/drawing/2014/main" val="1338372308"/>
                    </a:ext>
                  </a:extLst>
                </a:gridCol>
              </a:tblGrid>
              <a:tr h="45236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RDTSC Cycles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970642"/>
                  </a:ext>
                </a:extLst>
              </a:tr>
              <a:tr h="349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OpenMP New Kernel total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583508"/>
                  </a:ext>
                </a:extLst>
              </a:tr>
              <a:tr h="349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2.5 e6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2.7 e7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593158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EA2506C3-C9BB-FBE1-783D-5C0050A82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27" y="1555248"/>
            <a:ext cx="1448223" cy="19585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52ABB-6769-CD38-5EB3-A5ED817C8671}"/>
              </a:ext>
            </a:extLst>
          </p:cNvPr>
          <p:cNvCxnSpPr>
            <a:cxnSpLocks/>
          </p:cNvCxnSpPr>
          <p:nvPr/>
        </p:nvCxnSpPr>
        <p:spPr>
          <a:xfrm>
            <a:off x="8558891" y="2701639"/>
            <a:ext cx="1112454" cy="60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ross 25">
            <a:extLst>
              <a:ext uri="{FF2B5EF4-FFF2-40B4-BE49-F238E27FC236}">
                <a16:creationId xmlns:a16="http://schemas.microsoft.com/office/drawing/2014/main" id="{92A0DCFC-5AF6-0A30-9D2B-D356B779FB1C}"/>
              </a:ext>
            </a:extLst>
          </p:cNvPr>
          <p:cNvSpPr/>
          <p:nvPr/>
        </p:nvSpPr>
        <p:spPr>
          <a:xfrm rot="2596106">
            <a:off x="9960170" y="2749836"/>
            <a:ext cx="796460" cy="823578"/>
          </a:xfrm>
          <a:prstGeom prst="plus">
            <a:avLst>
              <a:gd name="adj" fmla="val 4327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D7364-68AC-0721-3A7A-94C9F4DD1F90}"/>
              </a:ext>
            </a:extLst>
          </p:cNvPr>
          <p:cNvSpPr txBox="1"/>
          <p:nvPr/>
        </p:nvSpPr>
        <p:spPr>
          <a:xfrm>
            <a:off x="9600502" y="3559991"/>
            <a:ext cx="1890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LT Pro Demi" panose="020B0704020202020204" pitchFamily="34" charset="0"/>
                <a:cs typeface="Helvetica" panose="020B0604020202020204" pitchFamily="34" charset="0"/>
              </a:rPr>
              <a:t>Need performance for sequence thread.</a:t>
            </a:r>
          </a:p>
        </p:txBody>
      </p:sp>
    </p:spTree>
    <p:extLst>
      <p:ext uri="{BB962C8B-B14F-4D97-AF65-F5344CB8AC3E}">
        <p14:creationId xmlns:p14="http://schemas.microsoft.com/office/powerpoint/2010/main" val="407891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26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6" y="151151"/>
            <a:ext cx="11170247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Conclusions and Future work!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10F86C-C70E-44BC-EEF2-E0BE91DC88BB}"/>
              </a:ext>
            </a:extLst>
          </p:cNvPr>
          <p:cNvSpPr/>
          <p:nvPr/>
        </p:nvSpPr>
        <p:spPr>
          <a:xfrm>
            <a:off x="219251" y="1122484"/>
            <a:ext cx="10260198" cy="4781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714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1714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114300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Improve the performance of Kernel further!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Norm calculation is a sequential operation that cannot be eliminated – try to find a work around?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Eliminate matrix copying before multiplying R (1 -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vv</a:t>
            </a:r>
            <a:r>
              <a:rPr lang="en-US" sz="1600" baseline="30000" dirty="0" err="1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T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).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We can probably change the algorithm to have more independent operations and then parallelize them in addition to parallelizing across iterations.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114300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Using OpenMP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Based on the results obtained for OpenMP, further debugging is required in the kernel to accommodate the parallelism.</a:t>
            </a:r>
          </a:p>
          <a:p>
            <a:pPr marL="114300"/>
            <a:endParaRPr lang="en-US" sz="1600" b="1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114300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Generalize to QR factorization of n x n matrix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Instead of factorizing 9x9 matrix, we can extend it to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nxn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 matrix, use better algorithm, try to find independent operations across n and parallelize them.</a:t>
            </a:r>
          </a:p>
          <a:p>
            <a:pPr marL="114300"/>
            <a:endParaRPr lang="en-US" sz="1600" b="1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114300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1714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114300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6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0B33B6F-84A5-2350-2BBA-57BC4CE81504}"/>
              </a:ext>
            </a:extLst>
          </p:cNvPr>
          <p:cNvGrpSpPr/>
          <p:nvPr/>
        </p:nvGrpSpPr>
        <p:grpSpPr>
          <a:xfrm>
            <a:off x="1276878" y="915368"/>
            <a:ext cx="3246565" cy="5554342"/>
            <a:chOff x="325134" y="885091"/>
            <a:chExt cx="3246565" cy="5554342"/>
          </a:xfrm>
        </p:grpSpPr>
        <p:pic>
          <p:nvPicPr>
            <p:cNvPr id="3" name="Picture 2" descr="A picture containing text, building, outdoor, place of worship&#10;&#10;Description automatically generated">
              <a:extLst>
                <a:ext uri="{FF2B5EF4-FFF2-40B4-BE49-F238E27FC236}">
                  <a16:creationId xmlns:a16="http://schemas.microsoft.com/office/drawing/2014/main" id="{1CF56ED1-CAE1-D9A2-6F67-2C5E5F93C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365" b="56587"/>
            <a:stretch/>
          </p:blipFill>
          <p:spPr>
            <a:xfrm>
              <a:off x="325134" y="885091"/>
              <a:ext cx="3246565" cy="2406701"/>
            </a:xfrm>
            <a:prstGeom prst="rect">
              <a:avLst/>
            </a:prstGeom>
          </p:spPr>
        </p:pic>
        <p:pic>
          <p:nvPicPr>
            <p:cNvPr id="11" name="Picture 10" descr="A picture containing text, building, outdoor, place of worship&#10;&#10;Description automatically generated">
              <a:extLst>
                <a:ext uri="{FF2B5EF4-FFF2-40B4-BE49-F238E27FC236}">
                  <a16:creationId xmlns:a16="http://schemas.microsoft.com/office/drawing/2014/main" id="{080E47A4-1FB8-29D3-BD5D-2AC2FFCE1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413" r="73647"/>
            <a:stretch/>
          </p:blipFill>
          <p:spPr>
            <a:xfrm>
              <a:off x="881157" y="3429000"/>
              <a:ext cx="2304104" cy="3010433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7DFA7C-B32A-5589-8B40-5E0D3017379B}"/>
              </a:ext>
            </a:extLst>
          </p:cNvPr>
          <p:cNvSpPr/>
          <p:nvPr/>
        </p:nvSpPr>
        <p:spPr>
          <a:xfrm>
            <a:off x="196106" y="151151"/>
            <a:ext cx="11170247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Few fun results generated from Kernel</a:t>
            </a:r>
          </a:p>
        </p:txBody>
      </p:sp>
      <p:pic>
        <p:nvPicPr>
          <p:cNvPr id="16" name="Picture 15" descr="A picture containing letter&#10;&#10;Description automatically generated">
            <a:extLst>
              <a:ext uri="{FF2B5EF4-FFF2-40B4-BE49-F238E27FC236}">
                <a16:creationId xmlns:a16="http://schemas.microsoft.com/office/drawing/2014/main" id="{8AD7C7B9-5A72-2ECC-7BEB-2A77D06E5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498" y="1245945"/>
            <a:ext cx="5619855" cy="449933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F5651-B50C-ED0C-5E71-54B6DF7FB53C}"/>
              </a:ext>
            </a:extLst>
          </p:cNvPr>
          <p:cNvCxnSpPr>
            <a:cxnSpLocks/>
          </p:cNvCxnSpPr>
          <p:nvPr/>
        </p:nvCxnSpPr>
        <p:spPr>
          <a:xfrm>
            <a:off x="4645891" y="3790824"/>
            <a:ext cx="849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320D99-AD6A-BCE4-E8C3-4AB85F0464C9}"/>
              </a:ext>
            </a:extLst>
          </p:cNvPr>
          <p:cNvSpPr txBox="1"/>
          <p:nvPr/>
        </p:nvSpPr>
        <p:spPr>
          <a:xfrm>
            <a:off x="4416857" y="3429000"/>
            <a:ext cx="1436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1000 iterations</a:t>
            </a:r>
          </a:p>
        </p:txBody>
      </p:sp>
    </p:spTree>
    <p:extLst>
      <p:ext uri="{BB962C8B-B14F-4D97-AF65-F5344CB8AC3E}">
        <p14:creationId xmlns:p14="http://schemas.microsoft.com/office/powerpoint/2010/main" val="168688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4392658" y="1907283"/>
            <a:ext cx="2654076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33A494-E1D0-A93A-993E-155670F0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80" y="3294036"/>
            <a:ext cx="1448223" cy="1958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D040E-5F9B-158B-E25D-9BC1F9D0F5AC}"/>
              </a:ext>
            </a:extLst>
          </p:cNvPr>
          <p:cNvSpPr txBox="1"/>
          <p:nvPr/>
        </p:nvSpPr>
        <p:spPr>
          <a:xfrm>
            <a:off x="5176694" y="5339895"/>
            <a:ext cx="108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Thanks a lot!</a:t>
            </a:r>
          </a:p>
        </p:txBody>
      </p:sp>
    </p:spTree>
    <p:extLst>
      <p:ext uri="{BB962C8B-B14F-4D97-AF65-F5344CB8AC3E}">
        <p14:creationId xmlns:p14="http://schemas.microsoft.com/office/powerpoint/2010/main" val="256691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7" y="151151"/>
            <a:ext cx="9092936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Motivation – Applications and Algorithm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39D1229-C01B-F0E0-5621-9084DDB098CF}"/>
              </a:ext>
            </a:extLst>
          </p:cNvPr>
          <p:cNvSpPr txBox="1"/>
          <p:nvPr/>
        </p:nvSpPr>
        <p:spPr>
          <a:xfrm>
            <a:off x="1664313" y="1335570"/>
            <a:ext cx="4242009" cy="165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indent="-169863">
              <a:lnSpc>
                <a:spcPct val="9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" panose="020B0504020202020204" pitchFamily="34" charset="0"/>
              </a:rPr>
              <a:t>SFM Pipelines</a:t>
            </a:r>
          </a:p>
          <a:p>
            <a:pPr marL="169863" indent="-169863">
              <a:lnSpc>
                <a:spcPct val="9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" panose="020B0504020202020204" pitchFamily="34" charset="0"/>
              </a:rPr>
              <a:t>Multi View Stereo methods</a:t>
            </a:r>
          </a:p>
          <a:p>
            <a:pPr marL="169863" indent="-169863">
              <a:lnSpc>
                <a:spcPct val="9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" panose="020B0504020202020204" pitchFamily="34" charset="0"/>
              </a:rPr>
              <a:t>Point cloud reconstruction</a:t>
            </a:r>
          </a:p>
          <a:p>
            <a:pPr marL="169863" indent="-169863">
              <a:lnSpc>
                <a:spcPct val="9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" panose="020B0504020202020204" pitchFamily="34" charset="0"/>
              </a:rPr>
              <a:t>Auto calibration</a:t>
            </a:r>
          </a:p>
          <a:p>
            <a:pPr>
              <a:lnSpc>
                <a:spcPct val="90000"/>
              </a:lnSpc>
              <a:spcAft>
                <a:spcPts val="600"/>
              </a:spcAft>
              <a:buSzPct val="120000"/>
            </a:pPr>
            <a:endParaRPr lang="en-US" sz="1600" dirty="0">
              <a:latin typeface="Avenir Next LT Pro" panose="020B0504020202020204" pitchFamily="34" charset="0"/>
            </a:endParaRPr>
          </a:p>
          <a:p>
            <a:pPr marL="169863" indent="-169863">
              <a:lnSpc>
                <a:spcPct val="90000"/>
              </a:lnSpc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endParaRPr lang="en-US" sz="1600" dirty="0">
              <a:latin typeface="Avenir Next LT Pro" panose="020B0504020202020204" pitchFamily="34" charset="0"/>
            </a:endParaRPr>
          </a:p>
        </p:txBody>
      </p:sp>
      <p:pic>
        <p:nvPicPr>
          <p:cNvPr id="4098" name="Picture 2" descr="Deep Fundamental Matrix Estimation - Vladlen Koltun">
            <a:extLst>
              <a:ext uri="{FF2B5EF4-FFF2-40B4-BE49-F238E27FC236}">
                <a16:creationId xmlns:a16="http://schemas.microsoft.com/office/drawing/2014/main" id="{D3135B1B-9404-3656-CD35-8E64066CE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994" y="859798"/>
            <a:ext cx="5233694" cy="250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A0B4D-A7D7-75C0-C368-383529E4C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70" y="3767535"/>
            <a:ext cx="10489605" cy="27146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8262FA-3D0D-9B73-9457-76A9DFCEE3D2}"/>
              </a:ext>
            </a:extLst>
          </p:cNvPr>
          <p:cNvSpPr txBox="1"/>
          <p:nvPr/>
        </p:nvSpPr>
        <p:spPr>
          <a:xfrm>
            <a:off x="4453456" y="3704201"/>
            <a:ext cx="2905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Overall Algorithm – 3D Reconstruction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795899-E792-C8BE-0032-C0B354A1DF7E}"/>
              </a:ext>
            </a:extLst>
          </p:cNvPr>
          <p:cNvSpPr/>
          <p:nvPr/>
        </p:nvSpPr>
        <p:spPr>
          <a:xfrm>
            <a:off x="2396565" y="4655110"/>
            <a:ext cx="959822" cy="47914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DBCD05-4B8E-C7A8-46E4-0AD25122B00D}"/>
              </a:ext>
            </a:extLst>
          </p:cNvPr>
          <p:cNvGrpSpPr/>
          <p:nvPr/>
        </p:nvGrpSpPr>
        <p:grpSpPr>
          <a:xfrm rot="9916031">
            <a:off x="2053954" y="4949030"/>
            <a:ext cx="931474" cy="1146800"/>
            <a:chOff x="8533476" y="1992871"/>
            <a:chExt cx="931474" cy="1146800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07F619C8-71D8-B01E-B978-76E7DDDF81DC}"/>
                </a:ext>
              </a:extLst>
            </p:cNvPr>
            <p:cNvSpPr/>
            <p:nvPr/>
          </p:nvSpPr>
          <p:spPr>
            <a:xfrm rot="16200000">
              <a:off x="8437230" y="2111952"/>
              <a:ext cx="1123965" cy="931474"/>
            </a:xfrm>
            <a:prstGeom prst="arc">
              <a:avLst>
                <a:gd name="adj1" fmla="val 16200000"/>
                <a:gd name="adj2" fmla="val 2085194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60146F2-16E0-62F4-3CCE-0D14668E7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3091" y="1992871"/>
              <a:ext cx="216034" cy="468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1F03999-3195-9F13-B6F0-9B437466D326}"/>
              </a:ext>
            </a:extLst>
          </p:cNvPr>
          <p:cNvSpPr txBox="1"/>
          <p:nvPr/>
        </p:nvSpPr>
        <p:spPr>
          <a:xfrm>
            <a:off x="1384593" y="6163178"/>
            <a:ext cx="862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LT Pro Demi" panose="020B0704020202020204" pitchFamily="34" charset="0"/>
                <a:cs typeface="Helvetica" panose="020B0604020202020204" pitchFamily="34" charset="0"/>
              </a:rPr>
              <a:t>Very slow</a:t>
            </a:r>
          </a:p>
        </p:txBody>
      </p:sp>
      <p:pic>
        <p:nvPicPr>
          <p:cNvPr id="4121" name="Audio 4120">
            <a:hlinkClick r:id="" action="ppaction://media"/>
            <a:extLst>
              <a:ext uri="{FF2B5EF4-FFF2-40B4-BE49-F238E27FC236}">
                <a16:creationId xmlns:a16="http://schemas.microsoft.com/office/drawing/2014/main" id="{ED877517-06F5-6D5D-AACF-B4307C93159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440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9"/>
    </mc:Choice>
    <mc:Fallback xmlns="">
      <p:transition spd="slow" advTm="1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21"/>
                </p:tgtEl>
              </p:cMediaNode>
            </p:audio>
          </p:childTnLst>
        </p:cTn>
      </p:par>
    </p:tnLst>
    <p:bldLst>
      <p:bldP spid="2" grpId="0"/>
      <p:bldP spid="13" grpId="0"/>
      <p:bldP spid="15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7" y="151151"/>
            <a:ext cx="9092936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Algorithm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018BE-4E1F-6C12-1532-0643676B8107}"/>
              </a:ext>
            </a:extLst>
          </p:cNvPr>
          <p:cNvSpPr/>
          <p:nvPr/>
        </p:nvSpPr>
        <p:spPr>
          <a:xfrm>
            <a:off x="407908" y="2297309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Point Correspondences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A - N x 8 x 9 matrix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00B978-7F01-FE3F-C33A-D6469B0110BC}"/>
              </a:ext>
            </a:extLst>
          </p:cNvPr>
          <p:cNvCxnSpPr>
            <a:cxnSpLocks/>
          </p:cNvCxnSpPr>
          <p:nvPr/>
        </p:nvCxnSpPr>
        <p:spPr>
          <a:xfrm>
            <a:off x="3421980" y="2716323"/>
            <a:ext cx="825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4418853" y="2297308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5034222" y="2569930"/>
                <a:ext cx="16103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N x 9 x 9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222" y="2569930"/>
                <a:ext cx="1610377" cy="830997"/>
              </a:xfrm>
              <a:prstGeom prst="rect">
                <a:avLst/>
              </a:prstGeom>
              <a:blipFill>
                <a:blip r:embed="rId6"/>
                <a:stretch>
                  <a:fillRect l="-9091" t="-1471" r="-8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8318955" y="2297308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FB8CF6-441E-15B5-406B-36F92C70C834}"/>
              </a:ext>
            </a:extLst>
          </p:cNvPr>
          <p:cNvGrpSpPr/>
          <p:nvPr/>
        </p:nvGrpSpPr>
        <p:grpSpPr>
          <a:xfrm>
            <a:off x="7299460" y="2431431"/>
            <a:ext cx="950901" cy="276999"/>
            <a:chOff x="7299460" y="2431431"/>
            <a:chExt cx="950901" cy="27699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B48096D-E3AB-7F03-ED1E-8E00D3E48829}"/>
                </a:ext>
              </a:extLst>
            </p:cNvPr>
            <p:cNvCxnSpPr>
              <a:cxnSpLocks/>
            </p:cNvCxnSpPr>
            <p:nvPr/>
          </p:nvCxnSpPr>
          <p:spPr>
            <a:xfrm>
              <a:off x="7334925" y="2687713"/>
              <a:ext cx="8250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2BEDE5-1434-29CB-CB36-972DF0B2DBEA}"/>
                </a:ext>
              </a:extLst>
            </p:cNvPr>
            <p:cNvSpPr txBox="1"/>
            <p:nvPr/>
          </p:nvSpPr>
          <p:spPr>
            <a:xfrm>
              <a:off x="7299460" y="2431431"/>
              <a:ext cx="9509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venir Next LT Pro Demi" panose="020B0704020202020204" pitchFamily="34" charset="0"/>
                  <a:cs typeface="Helvetica" panose="020B0604020202020204" pitchFamily="34" charset="0"/>
                </a:rPr>
                <a:t>Null Space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B2CA8139-1E32-BD1D-C25A-6E2C1B834D43}"/>
              </a:ext>
            </a:extLst>
          </p:cNvPr>
          <p:cNvSpPr/>
          <p:nvPr/>
        </p:nvSpPr>
        <p:spPr>
          <a:xfrm>
            <a:off x="2350530" y="3860602"/>
            <a:ext cx="2829443" cy="141244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Matrix multiply kernel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37F07-A64C-9F1D-1445-08BFA29AFDE5}"/>
              </a:ext>
            </a:extLst>
          </p:cNvPr>
          <p:cNvSpPr/>
          <p:nvPr/>
        </p:nvSpPr>
        <p:spPr>
          <a:xfrm>
            <a:off x="6331583" y="3860602"/>
            <a:ext cx="2829443" cy="141244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QR decomposition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0D1232-84EA-E719-5759-154B19281ED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3765251" y="2713581"/>
            <a:ext cx="1" cy="1147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6953C9-3AF1-AB68-2547-6E42C1CDBB0A}"/>
              </a:ext>
            </a:extLst>
          </p:cNvPr>
          <p:cNvCxnSpPr>
            <a:cxnSpLocks/>
          </p:cNvCxnSpPr>
          <p:nvPr/>
        </p:nvCxnSpPr>
        <p:spPr>
          <a:xfrm>
            <a:off x="7746305" y="2692865"/>
            <a:ext cx="1" cy="1147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77ED29-5B16-A2DA-D0A4-0C9316219D55}"/>
              </a:ext>
            </a:extLst>
          </p:cNvPr>
          <p:cNvCxnSpPr>
            <a:cxnSpLocks/>
          </p:cNvCxnSpPr>
          <p:nvPr/>
        </p:nvCxnSpPr>
        <p:spPr>
          <a:xfrm flipV="1">
            <a:off x="5758903" y="1391601"/>
            <a:ext cx="1538129" cy="66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4939C6-920E-319C-E87A-7342E873DD0B}"/>
              </a:ext>
            </a:extLst>
          </p:cNvPr>
          <p:cNvSpPr txBox="1"/>
          <p:nvPr/>
        </p:nvSpPr>
        <p:spPr>
          <a:xfrm>
            <a:off x="7368054" y="1199498"/>
            <a:ext cx="173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Haswell architectures </a:t>
            </a:r>
          </a:p>
        </p:txBody>
      </p:sp>
      <p:pic>
        <p:nvPicPr>
          <p:cNvPr id="4201" name="Audio 4200">
            <a:hlinkClick r:id="" action="ppaction://media"/>
            <a:extLst>
              <a:ext uri="{FF2B5EF4-FFF2-40B4-BE49-F238E27FC236}">
                <a16:creationId xmlns:a16="http://schemas.microsoft.com/office/drawing/2014/main" id="{A8F6A3EE-9AE6-1A24-6C6D-A789BC3155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988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6"/>
    </mc:Choice>
    <mc:Fallback xmlns="">
      <p:transition spd="slow" advTm="64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01"/>
                </p:tgtEl>
              </p:cMediaNode>
            </p:audio>
          </p:childTnLst>
        </p:cTn>
      </p:par>
    </p:tnLst>
    <p:bldLst>
      <p:bldP spid="3" grpId="0" animBg="1"/>
      <p:bldP spid="8" grpId="0" animBg="1"/>
      <p:bldP spid="10" grpId="0"/>
      <p:bldP spid="12" grpId="0" animBg="1"/>
      <p:bldP spid="17" grpId="0" animBg="1"/>
      <p:bldP spid="18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7" y="151151"/>
            <a:ext cx="9092936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Algorithm – QR decomposition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1403148" y="1007460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2519841" y="1253103"/>
                <a:ext cx="601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41" y="1253103"/>
                <a:ext cx="601318" cy="276999"/>
              </a:xfrm>
              <a:prstGeom prst="rect">
                <a:avLst/>
              </a:prstGeom>
              <a:blipFill>
                <a:blip r:embed="rId6"/>
                <a:stretch>
                  <a:fillRect l="-8081" t="-44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</p:cNvCxnSpPr>
          <p:nvPr/>
        </p:nvCxnSpPr>
        <p:spPr>
          <a:xfrm flipV="1">
            <a:off x="4319220" y="1391601"/>
            <a:ext cx="2977812" cy="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7429695" y="1007459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4833545" y="1058109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7F1F4-2E0A-0256-041C-A2120EEDA7DB}"/>
              </a:ext>
            </a:extLst>
          </p:cNvPr>
          <p:cNvSpPr/>
          <p:nvPr/>
        </p:nvSpPr>
        <p:spPr>
          <a:xfrm>
            <a:off x="3294161" y="2279641"/>
            <a:ext cx="5027930" cy="361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for N iterations</a:t>
            </a:r>
          </a:p>
          <a:p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for </a:t>
            </a:r>
            <a:r>
              <a:rPr lang="en-US" sz="1600" dirty="0" err="1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 =0 - 9 (columns of A)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07471D-B35E-D577-1A59-7C0180951456}"/>
                  </a:ext>
                </a:extLst>
              </p:cNvPr>
              <p:cNvSpPr txBox="1"/>
              <p:nvPr/>
            </p:nvSpPr>
            <p:spPr>
              <a:xfrm>
                <a:off x="3564624" y="2993071"/>
                <a:ext cx="352192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𝑛𝑜𝑟𝑚</m:t>
                    </m:r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𝑡h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𝑐𝑜𝑙𝑢𝑚𝑛</m:t>
                    </m:r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07471D-B35E-D577-1A59-7C0180951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624" y="2993071"/>
                <a:ext cx="3521926" cy="281937"/>
              </a:xfrm>
              <a:prstGeom prst="rect">
                <a:avLst/>
              </a:prstGeom>
              <a:blipFill>
                <a:blip r:embed="rId7"/>
                <a:stretch>
                  <a:fillRect l="-3813" t="-17391" r="-2426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461EFC-F80B-134D-80EC-E16076F0FE6F}"/>
                  </a:ext>
                </a:extLst>
              </p:cNvPr>
              <p:cNvSpPr txBox="1"/>
              <p:nvPr/>
            </p:nvSpPr>
            <p:spPr>
              <a:xfrm>
                <a:off x="3564624" y="3360143"/>
                <a:ext cx="3034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</m:sSub>
                  </m:oMath>
                </a14:m>
                <a:endParaRPr lang="en-US" dirty="0"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461EFC-F80B-134D-80EC-E16076F0F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624" y="3360143"/>
                <a:ext cx="3034229" cy="276999"/>
              </a:xfrm>
              <a:prstGeom prst="rect">
                <a:avLst/>
              </a:prstGeom>
              <a:blipFill>
                <a:blip r:embed="rId8"/>
                <a:stretch>
                  <a:fillRect l="-4427" t="-19565" r="-1006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74D1EE-11BB-79B1-C8BC-E3316C94C56A}"/>
                  </a:ext>
                </a:extLst>
              </p:cNvPr>
              <p:cNvSpPr txBox="1"/>
              <p:nvPr/>
            </p:nvSpPr>
            <p:spPr>
              <a:xfrm>
                <a:off x="3564624" y="3800150"/>
                <a:ext cx="1539460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′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74D1EE-11BB-79B1-C8BC-E3316C94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624" y="3800150"/>
                <a:ext cx="1539460" cy="402418"/>
              </a:xfrm>
              <a:prstGeom prst="rect">
                <a:avLst/>
              </a:prstGeom>
              <a:blipFill>
                <a:blip r:embed="rId9"/>
                <a:stretch>
                  <a:fillRect l="-8730"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4D751F-8BAD-ACB2-ED5B-0EC4276226B7}"/>
                  </a:ext>
                </a:extLst>
              </p:cNvPr>
              <p:cNvSpPr txBox="1"/>
              <p:nvPr/>
            </p:nvSpPr>
            <p:spPr>
              <a:xfrm>
                <a:off x="3564624" y="4267122"/>
                <a:ext cx="2338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Helvetica" panose="020B0604020202020204" pitchFamily="34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1 −2.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4D751F-8BAD-ACB2-ED5B-0EC427622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624" y="4267122"/>
                <a:ext cx="2338012" cy="276999"/>
              </a:xfrm>
              <a:prstGeom prst="rect">
                <a:avLst/>
              </a:prstGeom>
              <a:blipFill>
                <a:blip r:embed="rId10"/>
                <a:stretch>
                  <a:fillRect l="-5744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461BFB-E15A-4047-8171-C73BFE8D846C}"/>
                  </a:ext>
                </a:extLst>
              </p:cNvPr>
              <p:cNvSpPr txBox="1"/>
              <p:nvPr/>
            </p:nvSpPr>
            <p:spPr>
              <a:xfrm>
                <a:off x="3548209" y="5124414"/>
                <a:ext cx="238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1 −2.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461BFB-E15A-4047-8171-C73BFE8D8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09" y="5124414"/>
                <a:ext cx="2388731" cy="276999"/>
              </a:xfrm>
              <a:prstGeom prst="rect">
                <a:avLst/>
              </a:prstGeom>
              <a:blipFill>
                <a:blip r:embed="rId11"/>
                <a:stretch>
                  <a:fillRect l="-5357" t="-20000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1E211D-548B-8930-845D-3BF97C429BFC}"/>
                  </a:ext>
                </a:extLst>
              </p:cNvPr>
              <p:cNvSpPr txBox="1"/>
              <p:nvPr/>
            </p:nvSpPr>
            <p:spPr>
              <a:xfrm>
                <a:off x="3369953" y="4744683"/>
                <a:ext cx="992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Avenir Next LT Pro" panose="020B0504020202020204" pitchFamily="34" charset="0"/>
                          <a:cs typeface="Helvetica" panose="020B0604020202020204" pitchFamily="34" charset="0"/>
                        </a:rPr>
                        <m:t>Similarly</m:t>
                      </m:r>
                      <m:r>
                        <m:rPr>
                          <m:nor/>
                        </m:rPr>
                        <a:rPr lang="en-US" dirty="0">
                          <a:latin typeface="Avenir Next LT Pro" panose="020B0504020202020204" pitchFamily="34" charset="0"/>
                          <a:cs typeface="Helvetica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dirty="0"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1E211D-548B-8930-845D-3BF97C429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953" y="4744683"/>
                <a:ext cx="992258" cy="276999"/>
              </a:xfrm>
              <a:prstGeom prst="rect">
                <a:avLst/>
              </a:prstGeom>
              <a:blipFill>
                <a:blip r:embed="rId12"/>
                <a:stretch>
                  <a:fillRect l="-9202" t="-6522" r="-8589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1" name="Audio 130">
            <a:hlinkClick r:id="" action="ppaction://media"/>
            <a:extLst>
              <a:ext uri="{FF2B5EF4-FFF2-40B4-BE49-F238E27FC236}">
                <a16:creationId xmlns:a16="http://schemas.microsoft.com/office/drawing/2014/main" id="{93E4FBEC-1BC9-8E3C-097B-CBBEE1F7BB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071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39"/>
    </mc:Choice>
    <mc:Fallback xmlns="">
      <p:transition spd="slow" advTm="97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1"/>
                </p:tgtEl>
              </p:cMediaNode>
            </p:audio>
          </p:childTnLst>
        </p:cTn>
      </p:par>
    </p:tnLst>
    <p:bldLst>
      <p:bldP spid="8" grpId="0" animBg="1"/>
      <p:bldP spid="10" grpId="0"/>
      <p:bldP spid="12" grpId="0" animBg="1"/>
      <p:bldP spid="14" grpId="0"/>
      <p:bldP spid="5" grpId="0" animBg="1"/>
      <p:bldP spid="9" grpId="0"/>
      <p:bldP spid="13" grpId="0"/>
      <p:bldP spid="15" grpId="0"/>
      <p:bldP spid="16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7" y="151151"/>
            <a:ext cx="9710902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Algorithm – QR decomposition – naïve SIMD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1403148" y="1007460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2519841" y="1253103"/>
                <a:ext cx="550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41" y="1253103"/>
                <a:ext cx="550022" cy="276999"/>
              </a:xfrm>
              <a:prstGeom prst="rect">
                <a:avLst/>
              </a:prstGeom>
              <a:blipFill>
                <a:blip r:embed="rId6"/>
                <a:stretch>
                  <a:fillRect l="-8791" t="-4444" r="-219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</p:cNvCxnSpPr>
          <p:nvPr/>
        </p:nvCxnSpPr>
        <p:spPr>
          <a:xfrm flipV="1">
            <a:off x="4319220" y="1391601"/>
            <a:ext cx="2977812" cy="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7429695" y="1007459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4833545" y="1058109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27F1F4-2E0A-0256-041C-A2120EEDA7DB}"/>
                  </a:ext>
                </a:extLst>
              </p:cNvPr>
              <p:cNvSpPr/>
              <p:nvPr/>
            </p:nvSpPr>
            <p:spPr>
              <a:xfrm>
                <a:off x="380524" y="2233916"/>
                <a:ext cx="5027930" cy="38163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for N iterations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for </a:t>
                </a:r>
                <a:r>
                  <a:rPr lang="en-US" sz="1600" dirty="0" err="1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 in range 9 (columns of A)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𝑛𝑜𝑟𝑚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𝑡h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𝑐𝑜𝑙𝑢𝑚𝑛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𝑜𝑓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𝑛𝑜𝑟𝑚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1 −2.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Similarly,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𝑄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1 −2.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27F1F4-2E0A-0256-041C-A2120EEDA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24" y="2233916"/>
                <a:ext cx="5027930" cy="3816398"/>
              </a:xfrm>
              <a:prstGeom prst="rect">
                <a:avLst/>
              </a:prstGeom>
              <a:blipFill>
                <a:blip r:embed="rId7"/>
                <a:stretch>
                  <a:fillRect l="-484" t="-3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DB89AC-DC1F-19EA-7E9D-F6E6AFFCE1F8}"/>
              </a:ext>
            </a:extLst>
          </p:cNvPr>
          <p:cNvCxnSpPr>
            <a:cxnSpLocks/>
          </p:cNvCxnSpPr>
          <p:nvPr/>
        </p:nvCxnSpPr>
        <p:spPr>
          <a:xfrm flipV="1">
            <a:off x="4474087" y="2409956"/>
            <a:ext cx="2977812" cy="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A79B42-2106-E7D7-4657-5222DB70C61A}"/>
              </a:ext>
            </a:extLst>
          </p:cNvPr>
          <p:cNvSpPr txBox="1"/>
          <p:nvPr/>
        </p:nvSpPr>
        <p:spPr>
          <a:xfrm>
            <a:off x="5470396" y="2095416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SIMD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8BE333-66F8-157B-39A7-55A7FED8F818}"/>
                  </a:ext>
                </a:extLst>
              </p:cNvPr>
              <p:cNvSpPr/>
              <p:nvPr/>
            </p:nvSpPr>
            <p:spPr>
              <a:xfrm>
                <a:off x="7513841" y="2233915"/>
                <a:ext cx="4263134" cy="3894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for N/4 iterations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for </a:t>
                </a:r>
                <a:r>
                  <a:rPr lang="en-US" sz="1600" dirty="0" err="1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 in range 9 (columns of A)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𝑆𝑞𝑟𝑡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𝐹𝑀𝐴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𝑡h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𝑐𝑜𝑙𝑢𝑚𝑛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𝑜𝑓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𝑆𝑢𝑏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,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𝐹𝑀𝐴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𝑆𝑞𝑟𝑡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𝐹𝑀𝐴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1 −2.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𝑎𝑑𝑑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𝑚𝑢𝑙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𝐹𝑀𝐴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𝑠𝑢𝑏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Similarly,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𝑄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1 −2.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8BE333-66F8-157B-39A7-55A7FED8F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841" y="2233915"/>
                <a:ext cx="4263134" cy="3894528"/>
              </a:xfrm>
              <a:prstGeom prst="rect">
                <a:avLst/>
              </a:prstGeom>
              <a:blipFill>
                <a:blip r:embed="rId8"/>
                <a:stretch>
                  <a:fillRect l="-713" t="-3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8A361E9-7ABE-40BD-ED55-92C26FA29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2445" y="4661758"/>
            <a:ext cx="1448223" cy="19585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E68439-104A-B1B2-DA9F-A818CAA048A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910668" y="4697506"/>
            <a:ext cx="1144437" cy="94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ross 16">
            <a:extLst>
              <a:ext uri="{FF2B5EF4-FFF2-40B4-BE49-F238E27FC236}">
                <a16:creationId xmlns:a16="http://schemas.microsoft.com/office/drawing/2014/main" id="{B72991F6-BBA7-CADF-2F4E-A2DC997B867F}"/>
              </a:ext>
            </a:extLst>
          </p:cNvPr>
          <p:cNvSpPr/>
          <p:nvPr/>
        </p:nvSpPr>
        <p:spPr>
          <a:xfrm rot="2596106">
            <a:off x="6218581" y="4029991"/>
            <a:ext cx="796460" cy="823578"/>
          </a:xfrm>
          <a:prstGeom prst="plus">
            <a:avLst>
              <a:gd name="adj" fmla="val 4327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A991E2-71A9-9058-EC17-E64EBFA593D4}"/>
              </a:ext>
            </a:extLst>
          </p:cNvPr>
          <p:cNvSpPr txBox="1"/>
          <p:nvPr/>
        </p:nvSpPr>
        <p:spPr>
          <a:xfrm>
            <a:off x="5470396" y="4892259"/>
            <a:ext cx="2402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LT Pro Demi" panose="020B0704020202020204" pitchFamily="34" charset="0"/>
                <a:cs typeface="Helvetica" panose="020B0604020202020204" pitchFamily="34" charset="0"/>
              </a:rPr>
              <a:t>Just parallelizing is not enough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A41D71-3448-FA19-5A0D-AD1AA47AFC85}"/>
              </a:ext>
            </a:extLst>
          </p:cNvPr>
          <p:cNvSpPr txBox="1"/>
          <p:nvPr/>
        </p:nvSpPr>
        <p:spPr>
          <a:xfrm>
            <a:off x="10336123" y="6569389"/>
            <a:ext cx="1795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  <a:cs typeface="Helvetica" panose="020B0604020202020204" pitchFamily="34" charset="0"/>
              </a:rPr>
              <a:t>Has naïve </a:t>
            </a:r>
            <a:r>
              <a:rPr lang="en-US" sz="1000" dirty="0" err="1">
                <a:latin typeface="Avenir Next LT Pro" panose="020B0504020202020204" pitchFamily="34" charset="0"/>
                <a:cs typeface="Helvetica" panose="020B0604020202020204" pitchFamily="34" charset="0"/>
              </a:rPr>
              <a:t>matmul</a:t>
            </a:r>
            <a:r>
              <a:rPr lang="en-US" sz="1000" dirty="0">
                <a:latin typeface="Avenir Next LT Pro" panose="020B0504020202020204" pitchFamily="34" charset="0"/>
                <a:cs typeface="Helvetica" panose="020B0604020202020204" pitchFamily="34" charset="0"/>
              </a:rPr>
              <a:t> kernel</a:t>
            </a:r>
          </a:p>
        </p:txBody>
      </p:sp>
      <p:pic>
        <p:nvPicPr>
          <p:cNvPr id="92" name="Audio 91">
            <a:hlinkClick r:id="" action="ppaction://media"/>
            <a:extLst>
              <a:ext uri="{FF2B5EF4-FFF2-40B4-BE49-F238E27FC236}">
                <a16:creationId xmlns:a16="http://schemas.microsoft.com/office/drawing/2014/main" id="{CA0E8C54-F8AA-091D-1997-BF7AA0EB4F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0"/>
          <a:srcRect l="-226479" t="-125896" r="-226479" b="-125896"/>
          <a:stretch>
            <a:fillRect/>
          </a:stretch>
        </p:blipFill>
        <p:spPr>
          <a:xfrm>
            <a:off x="9144000" y="5143500"/>
            <a:ext cx="2694917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081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08"/>
    </mc:Choice>
    <mc:Fallback>
      <p:transition spd="slow" advTm="24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</p:childTnLst>
        </p:cTn>
      </p:par>
    </p:tnLst>
    <p:bldLst>
      <p:bldP spid="8" grpId="0" animBg="1"/>
      <p:bldP spid="10" grpId="0"/>
      <p:bldP spid="12" grpId="0" animBg="1"/>
      <p:bldP spid="14" grpId="0"/>
      <p:bldP spid="5" grpId="0" animBg="1"/>
      <p:bldP spid="3" grpId="0"/>
      <p:bldP spid="6" grpId="0" animBg="1"/>
      <p:bldP spid="1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7" y="151151"/>
            <a:ext cx="9710902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Kernel 1 – Decreased computations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1403148" y="1007460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2519841" y="1253103"/>
                <a:ext cx="550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41" y="1253103"/>
                <a:ext cx="550022" cy="276999"/>
              </a:xfrm>
              <a:prstGeom prst="rect">
                <a:avLst/>
              </a:prstGeom>
              <a:blipFill>
                <a:blip r:embed="rId6"/>
                <a:stretch>
                  <a:fillRect l="-8791" t="-4444" r="-219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</p:cNvCxnSpPr>
          <p:nvPr/>
        </p:nvCxnSpPr>
        <p:spPr>
          <a:xfrm flipV="1">
            <a:off x="4319220" y="1391601"/>
            <a:ext cx="2977812" cy="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7429695" y="1007459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4833545" y="1058109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27F1F4-2E0A-0256-041C-A2120EEDA7DB}"/>
                  </a:ext>
                </a:extLst>
              </p:cNvPr>
              <p:cNvSpPr/>
              <p:nvPr/>
            </p:nvSpPr>
            <p:spPr>
              <a:xfrm>
                <a:off x="380524" y="2233916"/>
                <a:ext cx="5027930" cy="41606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for N iterations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for </a:t>
                </a:r>
                <a:r>
                  <a:rPr lang="en-US" sz="1600" dirty="0" err="1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 in range 9 (columns of A)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𝑛𝑜𝑟𝑚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𝑡h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𝑐𝑜𝑙𝑢𝑚𝑛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𝑜𝑓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𝑛𝑜𝑟𝑚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1 −2.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𝑄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1 −2.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27F1F4-2E0A-0256-041C-A2120EEDA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24" y="2233916"/>
                <a:ext cx="5027930" cy="4160620"/>
              </a:xfrm>
              <a:prstGeom prst="rect">
                <a:avLst/>
              </a:prstGeom>
              <a:blipFill>
                <a:blip r:embed="rId7"/>
                <a:stretch>
                  <a:fillRect l="-484" t="-2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DB89AC-DC1F-19EA-7E9D-F6E6AFFCE1F8}"/>
              </a:ext>
            </a:extLst>
          </p:cNvPr>
          <p:cNvCxnSpPr>
            <a:cxnSpLocks/>
          </p:cNvCxnSpPr>
          <p:nvPr/>
        </p:nvCxnSpPr>
        <p:spPr>
          <a:xfrm flipV="1">
            <a:off x="4474087" y="2409956"/>
            <a:ext cx="2977812" cy="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A79B42-2106-E7D7-4657-5222DB70C61A}"/>
              </a:ext>
            </a:extLst>
          </p:cNvPr>
          <p:cNvSpPr txBox="1"/>
          <p:nvPr/>
        </p:nvSpPr>
        <p:spPr>
          <a:xfrm>
            <a:off x="5470396" y="2095416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SIMD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8BE333-66F8-157B-39A7-55A7FED8F818}"/>
                  </a:ext>
                </a:extLst>
              </p:cNvPr>
              <p:cNvSpPr/>
              <p:nvPr/>
            </p:nvSpPr>
            <p:spPr>
              <a:xfrm>
                <a:off x="7513841" y="2233915"/>
                <a:ext cx="4263134" cy="3894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for N/4 iterations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for </a:t>
                </a:r>
                <a:r>
                  <a:rPr lang="en-US" sz="1600" dirty="0" err="1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 in range 9 (columns of A)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𝑆𝑞𝑟𝑡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𝐹𝑀𝐴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𝑡h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𝑐𝑜𝑙𝑢𝑚𝑛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𝑜𝑓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𝑆𝑢𝑏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,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𝐹𝑀𝐴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𝑛𝑜𝑟𝑚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𝑆𝑞𝑟𝑡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𝐹𝑀𝐴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1 −2.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𝑎𝑑𝑑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𝑚𝑢𝑙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𝐹𝑀𝐴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𝑠𝑢𝑏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Avenir Next LT Pro" panose="020B0504020202020204" pitchFamily="34" charset="0"/>
                    <a:cs typeface="Helvetica" panose="020B0604020202020204" pitchFamily="34" charset="0"/>
                  </a:rPr>
                  <a:t>Similarly,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𝑄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1 −2.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venir Next LT Pro" panose="020B05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8BE333-66F8-157B-39A7-55A7FED8F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841" y="2233915"/>
                <a:ext cx="4263134" cy="3894528"/>
              </a:xfrm>
              <a:prstGeom prst="rect">
                <a:avLst/>
              </a:prstGeom>
              <a:blipFill>
                <a:blip r:embed="rId8"/>
                <a:stretch>
                  <a:fillRect l="-713" t="-3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0F8902B-B45E-FE64-8812-AE5E7A76E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312" y="5780792"/>
            <a:ext cx="2729178" cy="5390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BF3E5C-3F3A-5EE1-1595-2BE10597E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481" y="4845933"/>
            <a:ext cx="3032894" cy="49193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A90D8D0-61BB-64DA-52AC-AA8825B9628A}"/>
              </a:ext>
            </a:extLst>
          </p:cNvPr>
          <p:cNvSpPr/>
          <p:nvPr/>
        </p:nvSpPr>
        <p:spPr>
          <a:xfrm>
            <a:off x="513312" y="4760259"/>
            <a:ext cx="3341512" cy="626626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286BB9-FC78-6166-81C7-FFED8E3A3EEA}"/>
              </a:ext>
            </a:extLst>
          </p:cNvPr>
          <p:cNvSpPr/>
          <p:nvPr/>
        </p:nvSpPr>
        <p:spPr>
          <a:xfrm>
            <a:off x="415025" y="5700007"/>
            <a:ext cx="3341512" cy="626626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9A9C1D-4DAC-6D59-D5DC-E74D94B0FB24}"/>
              </a:ext>
            </a:extLst>
          </p:cNvPr>
          <p:cNvCxnSpPr>
            <a:cxnSpLocks/>
          </p:cNvCxnSpPr>
          <p:nvPr/>
        </p:nvCxnSpPr>
        <p:spPr>
          <a:xfrm flipV="1">
            <a:off x="3926541" y="4625788"/>
            <a:ext cx="1721224" cy="42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2D2B9F2-684A-039A-4467-D6C7E88BBC40}"/>
              </a:ext>
            </a:extLst>
          </p:cNvPr>
          <p:cNvSpPr txBox="1"/>
          <p:nvPr/>
        </p:nvSpPr>
        <p:spPr>
          <a:xfrm>
            <a:off x="5595933" y="4441781"/>
            <a:ext cx="1828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Reduced computations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7676A1-41EF-9108-9C90-ECB1D9E5426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424767" y="4580281"/>
            <a:ext cx="328385" cy="13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FB6DBF4-FB97-3C9C-513E-B62DC6569C29}"/>
              </a:ext>
            </a:extLst>
          </p:cNvPr>
          <p:cNvSpPr txBox="1"/>
          <p:nvPr/>
        </p:nvSpPr>
        <p:spPr>
          <a:xfrm>
            <a:off x="10336123" y="6569389"/>
            <a:ext cx="1795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  <a:cs typeface="Helvetica" panose="020B0604020202020204" pitchFamily="34" charset="0"/>
              </a:rPr>
              <a:t>Has naïve </a:t>
            </a:r>
            <a:r>
              <a:rPr lang="en-US" sz="1000" dirty="0" err="1">
                <a:latin typeface="Avenir Next LT Pro" panose="020B0504020202020204" pitchFamily="34" charset="0"/>
                <a:cs typeface="Helvetica" panose="020B0604020202020204" pitchFamily="34" charset="0"/>
              </a:rPr>
              <a:t>matmul</a:t>
            </a:r>
            <a:r>
              <a:rPr lang="en-US" sz="1000" dirty="0">
                <a:latin typeface="Avenir Next LT Pro" panose="020B0504020202020204" pitchFamily="34" charset="0"/>
                <a:cs typeface="Helvetica" panose="020B0604020202020204" pitchFamily="34" charset="0"/>
              </a:rPr>
              <a:t> kernel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9485F6-D824-1B54-D273-98837515DF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7045" y="4799381"/>
            <a:ext cx="1448223" cy="19585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504694-C128-2FDA-725A-6E39D59C0188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5225268" y="4835129"/>
            <a:ext cx="1144437" cy="94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45E586-6B48-7814-9393-C611A7BD3E8D}"/>
              </a:ext>
            </a:extLst>
          </p:cNvPr>
          <p:cNvSpPr txBox="1"/>
          <p:nvPr/>
        </p:nvSpPr>
        <p:spPr>
          <a:xfrm>
            <a:off x="6341509" y="4845933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LT Pro Demi" panose="020B0704020202020204" pitchFamily="34" charset="0"/>
                <a:cs typeface="Helvetica" panose="020B0604020202020204" pitchFamily="34" charset="0"/>
              </a:rPr>
              <a:t>Layout</a:t>
            </a:r>
          </a:p>
        </p:txBody>
      </p:sp>
      <p:pic>
        <p:nvPicPr>
          <p:cNvPr id="35" name="Graphic 34" descr="Question Mark with solid fill">
            <a:extLst>
              <a:ext uri="{FF2B5EF4-FFF2-40B4-BE49-F238E27FC236}">
                <a16:creationId xmlns:a16="http://schemas.microsoft.com/office/drawing/2014/main" id="{F0F7530A-DBCB-50C4-C340-AA30B018DD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86519" y="4023480"/>
            <a:ext cx="914400" cy="914400"/>
          </a:xfrm>
          <a:prstGeom prst="rect">
            <a:avLst/>
          </a:prstGeom>
        </p:spPr>
      </p:pic>
      <p:pic>
        <p:nvPicPr>
          <p:cNvPr id="66" name="Audio 65">
            <a:hlinkClick r:id="" action="ppaction://media"/>
            <a:extLst>
              <a:ext uri="{FF2B5EF4-FFF2-40B4-BE49-F238E27FC236}">
                <a16:creationId xmlns:a16="http://schemas.microsoft.com/office/drawing/2014/main" id="{E73834C5-AA6F-B46E-D03D-E6F82E0E21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29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59"/>
    </mc:Choice>
    <mc:Fallback xmlns="">
      <p:transition spd="slow" advTm="5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  <p:bldLst>
      <p:bldP spid="8" grpId="0" animBg="1"/>
      <p:bldP spid="10" grpId="0"/>
      <p:bldP spid="12" grpId="0" animBg="1"/>
      <p:bldP spid="14" grpId="0"/>
      <p:bldP spid="5" grpId="0" animBg="1"/>
      <p:bldP spid="3" grpId="0"/>
      <p:bldP spid="6" grpId="0" animBg="1"/>
      <p:bldP spid="20" grpId="0" animBg="1"/>
      <p:bldP spid="21" grpId="0" animBg="1"/>
      <p:bldP spid="25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7" y="151151"/>
            <a:ext cx="9710902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Kernel 2 – changed data layout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1403148" y="1007460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2519841" y="1253103"/>
                <a:ext cx="550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41" y="1253103"/>
                <a:ext cx="550022" cy="276999"/>
              </a:xfrm>
              <a:prstGeom prst="rect">
                <a:avLst/>
              </a:prstGeom>
              <a:blipFill>
                <a:blip r:embed="rId6"/>
                <a:stretch>
                  <a:fillRect l="-8791" t="-4444" r="-219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</p:cNvCxnSpPr>
          <p:nvPr/>
        </p:nvCxnSpPr>
        <p:spPr>
          <a:xfrm flipV="1">
            <a:off x="4319220" y="1391601"/>
            <a:ext cx="2977812" cy="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7429695" y="1007459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4833545" y="1058109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D268A-2D60-7FE0-ABD9-3DE4ECB3E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35" y="2593582"/>
            <a:ext cx="2971828" cy="2147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3AC2F3-9342-6367-2498-37801F5FB258}"/>
              </a:ext>
            </a:extLst>
          </p:cNvPr>
          <p:cNvSpPr txBox="1"/>
          <p:nvPr/>
        </p:nvSpPr>
        <p:spPr>
          <a:xfrm>
            <a:off x="1110470" y="4740993"/>
            <a:ext cx="1135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Data layout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FF2283-F89E-BCE5-0831-47C9516F19C4}"/>
              </a:ext>
            </a:extLst>
          </p:cNvPr>
          <p:cNvCxnSpPr>
            <a:cxnSpLocks/>
          </p:cNvCxnSpPr>
          <p:nvPr/>
        </p:nvCxnSpPr>
        <p:spPr>
          <a:xfrm flipV="1">
            <a:off x="3050930" y="3664498"/>
            <a:ext cx="665921" cy="10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6ACE77C-E9FF-5F4B-36BC-81324BE67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7923" y="2600992"/>
            <a:ext cx="2707919" cy="2148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3C21C0-4108-F321-D1D3-BD9A422B0DAB}"/>
              </a:ext>
            </a:extLst>
          </p:cNvPr>
          <p:cNvSpPr txBox="1"/>
          <p:nvPr/>
        </p:nvSpPr>
        <p:spPr>
          <a:xfrm>
            <a:off x="5028245" y="4740993"/>
            <a:ext cx="1135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Data layout 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EBBC2E-D7E3-0CA2-3669-E6476A7AF654}"/>
              </a:ext>
            </a:extLst>
          </p:cNvPr>
          <p:cNvCxnSpPr>
            <a:cxnSpLocks/>
          </p:cNvCxnSpPr>
          <p:nvPr/>
        </p:nvCxnSpPr>
        <p:spPr>
          <a:xfrm flipV="1">
            <a:off x="6669746" y="3653584"/>
            <a:ext cx="665921" cy="10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102F089-70B0-30C2-A362-C0234A1EC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9571" y="2600992"/>
            <a:ext cx="2756552" cy="21488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AAD28A7-12AF-DC7A-4F61-30BAF7AE7993}"/>
              </a:ext>
            </a:extLst>
          </p:cNvPr>
          <p:cNvSpPr txBox="1"/>
          <p:nvPr/>
        </p:nvSpPr>
        <p:spPr>
          <a:xfrm>
            <a:off x="8771634" y="4740992"/>
            <a:ext cx="1135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Data layout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C03B57-6639-35B4-7F64-38219F35AF99}"/>
              </a:ext>
            </a:extLst>
          </p:cNvPr>
          <p:cNvSpPr txBox="1"/>
          <p:nvPr/>
        </p:nvSpPr>
        <p:spPr>
          <a:xfrm>
            <a:off x="7871012" y="5110706"/>
            <a:ext cx="3495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  <a:cs typeface="Helvetica" panose="020B0604020202020204" pitchFamily="34" charset="0"/>
              </a:rPr>
              <a:t>Nicely fits in L1 cache (~30 % utilization), so it can be utilized across 9 iterations.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CA9B94-6A39-D2BA-A993-ACA73EF970D1}"/>
              </a:ext>
            </a:extLst>
          </p:cNvPr>
          <p:cNvSpPr txBox="1"/>
          <p:nvPr/>
        </p:nvSpPr>
        <p:spPr>
          <a:xfrm>
            <a:off x="10336123" y="6569389"/>
            <a:ext cx="1795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  <a:cs typeface="Helvetica" panose="020B0604020202020204" pitchFamily="34" charset="0"/>
              </a:rPr>
              <a:t>Has naïve </a:t>
            </a:r>
            <a:r>
              <a:rPr lang="en-US" sz="1000" dirty="0" err="1">
                <a:latin typeface="Avenir Next LT Pro" panose="020B0504020202020204" pitchFamily="34" charset="0"/>
                <a:cs typeface="Helvetica" panose="020B0604020202020204" pitchFamily="34" charset="0"/>
              </a:rPr>
              <a:t>matmul</a:t>
            </a:r>
            <a:r>
              <a:rPr lang="en-US" sz="1000" dirty="0">
                <a:latin typeface="Avenir Next LT Pro" panose="020B0504020202020204" pitchFamily="34" charset="0"/>
                <a:cs typeface="Helvetica" panose="020B0604020202020204" pitchFamily="34" charset="0"/>
              </a:rPr>
              <a:t> kernel</a:t>
            </a:r>
          </a:p>
        </p:txBody>
      </p:sp>
      <p:pic>
        <p:nvPicPr>
          <p:cNvPr id="121" name="Audio 120">
            <a:hlinkClick r:id="" action="ppaction://media"/>
            <a:extLst>
              <a:ext uri="{FF2B5EF4-FFF2-40B4-BE49-F238E27FC236}">
                <a16:creationId xmlns:a16="http://schemas.microsoft.com/office/drawing/2014/main" id="{82F2FEAF-EE59-1F6E-8E13-4D1AA2D8AB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115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41"/>
    </mc:Choice>
    <mc:Fallback xmlns="">
      <p:transition spd="slow" advTm="60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1"/>
                </p:tgtEl>
              </p:cMediaNode>
            </p:audio>
          </p:childTnLst>
        </p:cTn>
      </p:par>
    </p:tnLst>
    <p:bldLst>
      <p:bldP spid="8" grpId="0" animBg="1"/>
      <p:bldP spid="10" grpId="0"/>
      <p:bldP spid="12" grpId="0" animBg="1"/>
      <p:bldP spid="14" grpId="0"/>
      <p:bldP spid="15" grpId="0"/>
      <p:bldP spid="24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6" y="151151"/>
            <a:ext cx="11170247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Kernel 3 – </a:t>
            </a:r>
            <a:r>
              <a:rPr lang="en-US" sz="3600" dirty="0" err="1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Matmul</a:t>
            </a:r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 kernel + QR kernel + Pipelining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4290712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blipFill>
                <a:blip r:embed="rId6"/>
                <a:stretch>
                  <a:fillRect l="-8791" t="-4444" r="-219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074121" y="1417678"/>
            <a:ext cx="2064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9138725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7285306" y="11130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B68B9-6998-2DBB-8B52-A28DA0C11C7E}"/>
              </a:ext>
            </a:extLst>
          </p:cNvPr>
          <p:cNvSpPr/>
          <p:nvPr/>
        </p:nvSpPr>
        <p:spPr>
          <a:xfrm>
            <a:off x="196106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8233B6-525D-7001-997A-9D2DEDC71715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79515" y="1417678"/>
            <a:ext cx="1311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/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blipFill>
                <a:blip r:embed="rId7"/>
                <a:stretch>
                  <a:fillRect l="-3030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5A15B51-5F15-BA87-AF72-BD595EA1BE8F}"/>
              </a:ext>
            </a:extLst>
          </p:cNvPr>
          <p:cNvSpPr txBox="1"/>
          <p:nvPr/>
        </p:nvSpPr>
        <p:spPr>
          <a:xfrm>
            <a:off x="3233856" y="1113065"/>
            <a:ext cx="72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Matmul</a:t>
            </a:r>
            <a:endParaRPr lang="en-US" sz="1200" b="1" dirty="0">
              <a:latin typeface="Avenir Next LT Pro Demi" panose="020B07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C0151E-B3D4-9253-2B44-DCF7CC702EBE}"/>
              </a:ext>
            </a:extLst>
          </p:cNvPr>
          <p:cNvGrpSpPr/>
          <p:nvPr/>
        </p:nvGrpSpPr>
        <p:grpSpPr>
          <a:xfrm>
            <a:off x="1022510" y="2678174"/>
            <a:ext cx="3999448" cy="2814282"/>
            <a:chOff x="2169459" y="749575"/>
            <a:chExt cx="3487270" cy="245387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577542-B16C-8975-3B17-1853F0A862B9}"/>
                </a:ext>
              </a:extLst>
            </p:cNvPr>
            <p:cNvGrpSpPr/>
            <p:nvPr/>
          </p:nvGrpSpPr>
          <p:grpSpPr>
            <a:xfrm>
              <a:off x="2169459" y="749575"/>
              <a:ext cx="3487270" cy="2453879"/>
              <a:chOff x="2169459" y="749575"/>
              <a:chExt cx="3487270" cy="245387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5A25B78-7088-D34C-1FD9-C4694AD4E886}"/>
                  </a:ext>
                </a:extLst>
              </p:cNvPr>
              <p:cNvSpPr/>
              <p:nvPr/>
            </p:nvSpPr>
            <p:spPr>
              <a:xfrm>
                <a:off x="4473388" y="2012576"/>
                <a:ext cx="1183341" cy="119087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53EFBCB-13F4-B6CE-E903-C659F669B69E}"/>
                  </a:ext>
                </a:extLst>
              </p:cNvPr>
              <p:cNvCxnSpPr/>
              <p:nvPr/>
            </p:nvCxnSpPr>
            <p:spPr>
              <a:xfrm>
                <a:off x="4473388" y="2250141"/>
                <a:ext cx="11833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EA2DF76-B17A-DD84-9C45-5F4AD5C70424}"/>
                  </a:ext>
                </a:extLst>
              </p:cNvPr>
              <p:cNvCxnSpPr/>
              <p:nvPr/>
            </p:nvCxnSpPr>
            <p:spPr>
              <a:xfrm>
                <a:off x="4473388" y="2510118"/>
                <a:ext cx="11833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8D64F90-32C6-DB00-3AAC-9CECD579AF0F}"/>
                  </a:ext>
                </a:extLst>
              </p:cNvPr>
              <p:cNvSpPr/>
              <p:nvPr/>
            </p:nvSpPr>
            <p:spPr>
              <a:xfrm>
                <a:off x="2169459" y="2012576"/>
                <a:ext cx="1183341" cy="119087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36F044A-C70B-D44A-8F87-DAFD346C38C4}"/>
                  </a:ext>
                </a:extLst>
              </p:cNvPr>
              <p:cNvCxnSpPr/>
              <p:nvPr/>
            </p:nvCxnSpPr>
            <p:spPr>
              <a:xfrm>
                <a:off x="2169459" y="2250141"/>
                <a:ext cx="11833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A340EB5-3474-BE57-2FBB-B51E559A2710}"/>
                  </a:ext>
                </a:extLst>
              </p:cNvPr>
              <p:cNvCxnSpPr/>
              <p:nvPr/>
            </p:nvCxnSpPr>
            <p:spPr>
              <a:xfrm>
                <a:off x="2169459" y="2510118"/>
                <a:ext cx="11833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48AF060-90EE-0247-1357-8D8273BA1AFB}"/>
                  </a:ext>
                </a:extLst>
              </p:cNvPr>
              <p:cNvCxnSpPr/>
              <p:nvPr/>
            </p:nvCxnSpPr>
            <p:spPr>
              <a:xfrm>
                <a:off x="2402541" y="2012576"/>
                <a:ext cx="0" cy="119087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DDE4DABF-C5BE-BB78-93C9-9BDD84F3D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1705" y="1013012"/>
                <a:ext cx="923365" cy="891988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C0A1F20-95EC-58FD-51D2-4A46F1F90A0A}"/>
                  </a:ext>
                </a:extLst>
              </p:cNvPr>
              <p:cNvSpPr/>
              <p:nvPr/>
            </p:nvSpPr>
            <p:spPr>
              <a:xfrm>
                <a:off x="2339788" y="1013012"/>
                <a:ext cx="1739153" cy="803766"/>
              </a:xfrm>
              <a:custGeom>
                <a:avLst/>
                <a:gdLst>
                  <a:gd name="connsiteX0" fmla="*/ 6907 w 1360577"/>
                  <a:gd name="connsiteY0" fmla="*/ 869576 h 869576"/>
                  <a:gd name="connsiteX1" fmla="*/ 204130 w 1360577"/>
                  <a:gd name="connsiteY1" fmla="*/ 179294 h 869576"/>
                  <a:gd name="connsiteX2" fmla="*/ 1360577 w 1360577"/>
                  <a:gd name="connsiteY2" fmla="*/ 0 h 86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0577" h="869576">
                    <a:moveTo>
                      <a:pt x="6907" y="869576"/>
                    </a:moveTo>
                    <a:cubicBezTo>
                      <a:pt x="-7288" y="596899"/>
                      <a:pt x="-21482" y="324223"/>
                      <a:pt x="204130" y="179294"/>
                    </a:cubicBezTo>
                    <a:cubicBezTo>
                      <a:pt x="429742" y="34365"/>
                      <a:pt x="1096118" y="7471"/>
                      <a:pt x="1360577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Connector: Curved 39">
                <a:extLst>
                  <a:ext uri="{FF2B5EF4-FFF2-40B4-BE49-F238E27FC236}">
                    <a16:creationId xmlns:a16="http://schemas.microsoft.com/office/drawing/2014/main" id="{441E7AC8-776B-3308-9DBD-37F60E9AF59B}"/>
                  </a:ext>
                </a:extLst>
              </p:cNvPr>
              <p:cNvCxnSpPr/>
              <p:nvPr/>
            </p:nvCxnSpPr>
            <p:spPr>
              <a:xfrm>
                <a:off x="2339788" y="2366682"/>
                <a:ext cx="1981200" cy="12700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FD30C1-5B11-2C61-858B-D0CF04D88FC4}"/>
                  </a:ext>
                </a:extLst>
              </p:cNvPr>
              <p:cNvSpPr txBox="1"/>
              <p:nvPr/>
            </p:nvSpPr>
            <p:spPr>
              <a:xfrm>
                <a:off x="3209364" y="749575"/>
                <a:ext cx="15616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 operation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51B8FC-813A-3A9B-D714-0D0EE281B7BD}"/>
                  </a:ext>
                </a:extLst>
              </p:cNvPr>
              <p:cNvSpPr txBox="1"/>
              <p:nvPr/>
            </p:nvSpPr>
            <p:spPr>
              <a:xfrm>
                <a:off x="2998221" y="2096946"/>
                <a:ext cx="117532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Broadcast + FMA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8414F5-6B21-CE5C-F3DB-F5EB85B4A524}"/>
                  </a:ext>
                </a:extLst>
              </p:cNvPr>
              <p:cNvSpPr txBox="1"/>
              <p:nvPr/>
            </p:nvSpPr>
            <p:spPr>
              <a:xfrm>
                <a:off x="2742307" y="2437688"/>
                <a:ext cx="15616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 operation 2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CE51CE-2B97-E35A-AC5C-F84DBB1E2159}"/>
                </a:ext>
              </a:extLst>
            </p:cNvPr>
            <p:cNvSpPr txBox="1"/>
            <p:nvPr/>
          </p:nvSpPr>
          <p:spPr>
            <a:xfrm>
              <a:off x="3150621" y="1121301"/>
              <a:ext cx="11753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Broadcast + FMA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455C67-7C30-7D7A-817B-B711B037E169}"/>
              </a:ext>
            </a:extLst>
          </p:cNvPr>
          <p:cNvGrpSpPr/>
          <p:nvPr/>
        </p:nvGrpSpPr>
        <p:grpSpPr>
          <a:xfrm>
            <a:off x="6701083" y="2506153"/>
            <a:ext cx="4273062" cy="2994287"/>
            <a:chOff x="5781340" y="2734159"/>
            <a:chExt cx="4273062" cy="2994287"/>
          </a:xfrm>
        </p:grpSpPr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720210EF-EA1A-2D24-AC16-FC13461040BD}"/>
                </a:ext>
              </a:extLst>
            </p:cNvPr>
            <p:cNvSpPr/>
            <p:nvPr/>
          </p:nvSpPr>
          <p:spPr>
            <a:xfrm>
              <a:off x="7817224" y="3603811"/>
              <a:ext cx="2124635" cy="2124635"/>
            </a:xfrm>
            <a:prstGeom prst="cube">
              <a:avLst>
                <a:gd name="adj" fmla="val 1951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5EF421-7995-1C94-8DD4-8B7FE0826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1" y="3603811"/>
              <a:ext cx="403411" cy="4034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3949CA3-D09C-DC3C-95A6-68768F6BAE6E}"/>
                </a:ext>
              </a:extLst>
            </p:cNvPr>
            <p:cNvCxnSpPr>
              <a:cxnSpLocks/>
            </p:cNvCxnSpPr>
            <p:nvPr/>
          </p:nvCxnSpPr>
          <p:spPr>
            <a:xfrm>
              <a:off x="8068235" y="3787589"/>
              <a:ext cx="169433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FDC3F1-5E6E-C790-B8E9-D9CFDB673B5D}"/>
                </a:ext>
              </a:extLst>
            </p:cNvPr>
            <p:cNvCxnSpPr>
              <a:cxnSpLocks/>
            </p:cNvCxnSpPr>
            <p:nvPr/>
          </p:nvCxnSpPr>
          <p:spPr>
            <a:xfrm>
              <a:off x="8157882" y="3693459"/>
              <a:ext cx="17032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EAD5CB4-7F8F-1457-A595-D68B9CFAE2C3}"/>
                </a:ext>
              </a:extLst>
            </p:cNvPr>
            <p:cNvCxnSpPr>
              <a:cxnSpLocks/>
            </p:cNvCxnSpPr>
            <p:nvPr/>
          </p:nvCxnSpPr>
          <p:spPr>
            <a:xfrm>
              <a:off x="7942729" y="3895165"/>
              <a:ext cx="169433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DF81E77-51A2-2986-10AD-81AD1F2CF699}"/>
                </a:ext>
              </a:extLst>
            </p:cNvPr>
            <p:cNvCxnSpPr>
              <a:cxnSpLocks/>
            </p:cNvCxnSpPr>
            <p:nvPr/>
          </p:nvCxnSpPr>
          <p:spPr>
            <a:xfrm>
              <a:off x="7312057" y="3944470"/>
              <a:ext cx="4885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A17149-8BAE-CA5E-89EF-2971CAF7A3D3}"/>
                </a:ext>
              </a:extLst>
            </p:cNvPr>
            <p:cNvSpPr txBox="1"/>
            <p:nvPr/>
          </p:nvSpPr>
          <p:spPr>
            <a:xfrm>
              <a:off x="5781340" y="3805517"/>
              <a:ext cx="15616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Independent operation 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4961A3-D5FC-C95F-560C-4DB159E161E4}"/>
                </a:ext>
              </a:extLst>
            </p:cNvPr>
            <p:cNvSpPr txBox="1"/>
            <p:nvPr/>
          </p:nvSpPr>
          <p:spPr>
            <a:xfrm>
              <a:off x="5915812" y="3397315"/>
              <a:ext cx="15616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Independent operation 2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F0B271A-D548-9223-39DE-8FF10DE1DD45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7477458" y="3520426"/>
              <a:ext cx="457647" cy="267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64E176-A866-31CD-F358-A7F7CEDC0D0B}"/>
                </a:ext>
              </a:extLst>
            </p:cNvPr>
            <p:cNvSpPr txBox="1"/>
            <p:nvPr/>
          </p:nvSpPr>
          <p:spPr>
            <a:xfrm>
              <a:off x="6384672" y="3004182"/>
              <a:ext cx="15616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Independent operation 3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1315846-C6EC-26BE-9FA4-F4AE2B842A98}"/>
                </a:ext>
              </a:extLst>
            </p:cNvPr>
            <p:cNvCxnSpPr>
              <a:cxnSpLocks/>
            </p:cNvCxnSpPr>
            <p:nvPr/>
          </p:nvCxnSpPr>
          <p:spPr>
            <a:xfrm>
              <a:off x="7791000" y="3277142"/>
              <a:ext cx="288209" cy="418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756ABC-11EC-7E54-3A03-2DC8924B7102}"/>
                </a:ext>
              </a:extLst>
            </p:cNvPr>
            <p:cNvSpPr txBox="1"/>
            <p:nvPr/>
          </p:nvSpPr>
          <p:spPr>
            <a:xfrm>
              <a:off x="7494497" y="2734159"/>
              <a:ext cx="15616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Independent operation 4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B4AEC8B-7F08-A32E-BA46-AEB5E2FE6D93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8275320" y="2980380"/>
              <a:ext cx="15135" cy="537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D1271F-48F8-2065-C11D-3A071AFE90BD}"/>
                </a:ext>
              </a:extLst>
            </p:cNvPr>
            <p:cNvSpPr txBox="1"/>
            <p:nvPr/>
          </p:nvSpPr>
          <p:spPr>
            <a:xfrm>
              <a:off x="8077201" y="4637609"/>
              <a:ext cx="12346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QR decomposition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1ED475D-4B5F-3C27-6014-26972D18FF01}"/>
                </a:ext>
              </a:extLst>
            </p:cNvPr>
            <p:cNvCxnSpPr/>
            <p:nvPr/>
          </p:nvCxnSpPr>
          <p:spPr>
            <a:xfrm flipV="1">
              <a:off x="9637059" y="3603811"/>
              <a:ext cx="412376" cy="447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ED0984A-AA11-C8EB-65E6-0055F48F6D31}"/>
                </a:ext>
              </a:extLst>
            </p:cNvPr>
            <p:cNvSpPr txBox="1"/>
            <p:nvPr/>
          </p:nvSpPr>
          <p:spPr>
            <a:xfrm rot="18623588">
              <a:off x="9576868" y="3772055"/>
              <a:ext cx="7088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Iterations</a:t>
              </a:r>
            </a:p>
          </p:txBody>
        </p:sp>
      </p:grpSp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A3D85FAB-BFCF-1E92-B97E-985510D66F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606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2"/>
    </mc:Choice>
    <mc:Fallback xmlns="">
      <p:transition spd="slow" advTm="2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F2B44-57B4-9DD1-8048-BE9FF81D6D1B}"/>
              </a:ext>
            </a:extLst>
          </p:cNvPr>
          <p:cNvSpPr/>
          <p:nvPr/>
        </p:nvSpPr>
        <p:spPr>
          <a:xfrm>
            <a:off x="196106" y="151151"/>
            <a:ext cx="11170247" cy="617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Kernel 3 – </a:t>
            </a:r>
            <a:r>
              <a:rPr lang="en-US" sz="3600" dirty="0" err="1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Matmul</a:t>
            </a:r>
            <a:r>
              <a:rPr lang="en-US" sz="3600" dirty="0">
                <a:solidFill>
                  <a:schemeClr val="tx1"/>
                </a:solidFill>
                <a:latin typeface="Avenir Next LT Pro Demi" panose="020B0604020202020204" pitchFamily="34" charset="0"/>
                <a:cs typeface="Helvetica" panose="020B0604020202020204" pitchFamily="34" charset="0"/>
              </a:rPr>
              <a:t> kernel + QR kernel + Pipelining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8A6D-537B-C64B-923C-A5D13C5FA076}"/>
              </a:ext>
            </a:extLst>
          </p:cNvPr>
          <p:cNvSpPr/>
          <p:nvPr/>
        </p:nvSpPr>
        <p:spPr>
          <a:xfrm>
            <a:off x="4290712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/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C30AD-1F0C-F337-1032-3A20CD7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08" y="1247045"/>
                <a:ext cx="550022" cy="276999"/>
              </a:xfrm>
              <a:prstGeom prst="rect">
                <a:avLst/>
              </a:prstGeom>
              <a:blipFill>
                <a:blip r:embed="rId6"/>
                <a:stretch>
                  <a:fillRect l="-8791" t="-4444" r="-219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8096D-E3AB-7F03-ED1E-8E00D3E4882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074121" y="1417678"/>
            <a:ext cx="2064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0B8DA-80F9-82EB-E444-EF86F097C2AB}"/>
              </a:ext>
            </a:extLst>
          </p:cNvPr>
          <p:cNvSpPr/>
          <p:nvPr/>
        </p:nvSpPr>
        <p:spPr>
          <a:xfrm>
            <a:off x="9138725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Fundamental Matrix for N iterations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Q, R, 9 x 9 x 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BEDE5-1434-29CB-CB36-972DF0B2DBEA}"/>
              </a:ext>
            </a:extLst>
          </p:cNvPr>
          <p:cNvSpPr txBox="1"/>
          <p:nvPr/>
        </p:nvSpPr>
        <p:spPr>
          <a:xfrm>
            <a:off x="7285306" y="11130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QR decomposition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B68B9-6998-2DBB-8B52-A28DA0C11C7E}"/>
              </a:ext>
            </a:extLst>
          </p:cNvPr>
          <p:cNvSpPr/>
          <p:nvPr/>
        </p:nvSpPr>
        <p:spPr>
          <a:xfrm>
            <a:off x="196106" y="1001403"/>
            <a:ext cx="2783409" cy="83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venir Next LT Pro" panose="020B05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9 x 9x N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8233B6-525D-7001-997A-9D2DEDC71715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79515" y="1417678"/>
            <a:ext cx="1311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/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767C49-8E45-DAE8-3F02-07D30C9B3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94" y="1263111"/>
                <a:ext cx="201017" cy="276999"/>
              </a:xfrm>
              <a:prstGeom prst="rect">
                <a:avLst/>
              </a:prstGeom>
              <a:blipFill>
                <a:blip r:embed="rId7"/>
                <a:stretch>
                  <a:fillRect l="-3030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5A15B51-5F15-BA87-AF72-BD595EA1BE8F}"/>
              </a:ext>
            </a:extLst>
          </p:cNvPr>
          <p:cNvSpPr txBox="1"/>
          <p:nvPr/>
        </p:nvSpPr>
        <p:spPr>
          <a:xfrm>
            <a:off x="3233856" y="1113065"/>
            <a:ext cx="72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Avenir Next LT Pro Demi" panose="020B0704020202020204" pitchFamily="34" charset="0"/>
                <a:cs typeface="Helvetica" panose="020B0604020202020204" pitchFamily="34" charset="0"/>
              </a:rPr>
              <a:t>Matmul</a:t>
            </a:r>
            <a:endParaRPr lang="en-US" sz="1200" b="1" dirty="0">
              <a:latin typeface="Avenir Next LT Pro Demi" panose="020B07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70BFE-3FC4-744F-F009-42B8EF21CA1A}"/>
              </a:ext>
            </a:extLst>
          </p:cNvPr>
          <p:cNvSpPr txBox="1"/>
          <p:nvPr/>
        </p:nvSpPr>
        <p:spPr>
          <a:xfrm>
            <a:off x="3875226" y="2172629"/>
            <a:ext cx="3812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Pipeline based on available registers and latencies.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7D230-161C-ABF1-C8B4-BCE293F2A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72" y="2990474"/>
            <a:ext cx="4575367" cy="2449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14A6EF-0B6A-7E4E-B69C-A0461C057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0609" y="2555381"/>
            <a:ext cx="4296231" cy="37059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45FCF4-2F64-027D-6FE4-D19ABD30F64D}"/>
              </a:ext>
            </a:extLst>
          </p:cNvPr>
          <p:cNvSpPr txBox="1"/>
          <p:nvPr/>
        </p:nvSpPr>
        <p:spPr>
          <a:xfrm>
            <a:off x="1587810" y="5317890"/>
            <a:ext cx="2137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Pipeline for matrix multiply.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A2FD1-882D-A432-BF65-0DD3B9399BA3}"/>
              </a:ext>
            </a:extLst>
          </p:cNvPr>
          <p:cNvSpPr txBox="1"/>
          <p:nvPr/>
        </p:nvSpPr>
        <p:spPr>
          <a:xfrm>
            <a:off x="8047694" y="6261364"/>
            <a:ext cx="2403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Next LT Pro Demi" panose="020B0704020202020204" pitchFamily="34" charset="0"/>
                <a:cs typeface="Helvetica" panose="020B0604020202020204" pitchFamily="34" charset="0"/>
              </a:rPr>
              <a:t>Pipeline for QR matrix multiply.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4E0EA-0AFA-CB15-225A-C2F280235A8A}"/>
              </a:ext>
            </a:extLst>
          </p:cNvPr>
          <p:cNvSpPr/>
          <p:nvPr/>
        </p:nvSpPr>
        <p:spPr>
          <a:xfrm>
            <a:off x="4847549" y="6130541"/>
            <a:ext cx="1659632" cy="323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Avenir Next LT Pro" panose="020B0504020202020204" pitchFamily="34" charset="0"/>
                <a:cs typeface="Helvetica" panose="020B0604020202020204" pitchFamily="34" charset="0"/>
              </a:rPr>
              <a:t>Is this enough?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4B2269-52CF-B482-575D-14967F4FE4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2489" y="4765683"/>
            <a:ext cx="1448223" cy="195850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BB9425-3B69-BC35-FD48-3FAB3B742B5D}"/>
              </a:ext>
            </a:extLst>
          </p:cNvPr>
          <p:cNvCxnSpPr>
            <a:cxnSpLocks/>
          </p:cNvCxnSpPr>
          <p:nvPr/>
        </p:nvCxnSpPr>
        <p:spPr>
          <a:xfrm flipV="1">
            <a:off x="4534853" y="4968570"/>
            <a:ext cx="1144437" cy="94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ross 23">
            <a:extLst>
              <a:ext uri="{FF2B5EF4-FFF2-40B4-BE49-F238E27FC236}">
                <a16:creationId xmlns:a16="http://schemas.microsoft.com/office/drawing/2014/main" id="{5D0EFF60-99F5-962A-3F35-D93B49BBB2FB}"/>
              </a:ext>
            </a:extLst>
          </p:cNvPr>
          <p:cNvSpPr/>
          <p:nvPr/>
        </p:nvSpPr>
        <p:spPr>
          <a:xfrm rot="2596106">
            <a:off x="5851354" y="4257459"/>
            <a:ext cx="796460" cy="823578"/>
          </a:xfrm>
          <a:prstGeom prst="plus">
            <a:avLst>
              <a:gd name="adj" fmla="val 4327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087A4A-016D-E142-A423-8E0AAA6C36D1}"/>
              </a:ext>
            </a:extLst>
          </p:cNvPr>
          <p:cNvSpPr txBox="1"/>
          <p:nvPr/>
        </p:nvSpPr>
        <p:spPr>
          <a:xfrm>
            <a:off x="5703633" y="5040891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LT Pro Demi" panose="020B0704020202020204" pitchFamily="34" charset="0"/>
                <a:cs typeface="Helvetica" panose="020B0604020202020204" pitchFamily="34" charset="0"/>
              </a:rPr>
              <a:t>Definitely not!</a:t>
            </a:r>
          </a:p>
        </p:txBody>
      </p:sp>
      <p:pic>
        <p:nvPicPr>
          <p:cNvPr id="65" name="Audio 64">
            <a:hlinkClick r:id="" action="ppaction://media"/>
            <a:extLst>
              <a:ext uri="{FF2B5EF4-FFF2-40B4-BE49-F238E27FC236}">
                <a16:creationId xmlns:a16="http://schemas.microsoft.com/office/drawing/2014/main" id="{BBC79356-FD80-70C7-6A6B-B959D21158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208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2"/>
    </mc:Choice>
    <mc:Fallback xmlns="">
      <p:transition spd="slow" advTm="1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  <p:bldLst>
      <p:bldP spid="16" grpId="0"/>
      <p:bldP spid="17" grpId="0"/>
      <p:bldP spid="18" grpId="0" animBg="1"/>
      <p:bldP spid="24" grpId="0" animBg="1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1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10.8|22.8|5.4|5.5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5|0.8|3.3|16.5|11.6|14.4|9|21.9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3|0.3|0.5|2.6|0.4|1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29|7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0.7|15.7|2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6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1635</Words>
  <Application>Microsoft Office PowerPoint</Application>
  <PresentationFormat>Widescreen</PresentationFormat>
  <Paragraphs>423</Paragraphs>
  <Slides>19</Slides>
  <Notes>17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Avenir Next LT Pro Demi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Siddhartha N S A</dc:creator>
  <cp:lastModifiedBy>Vishnu M H</cp:lastModifiedBy>
  <cp:revision>19</cp:revision>
  <dcterms:created xsi:type="dcterms:W3CDTF">2022-12-15T08:52:46Z</dcterms:created>
  <dcterms:modified xsi:type="dcterms:W3CDTF">2022-12-15T21:02:38Z</dcterms:modified>
</cp:coreProperties>
</file>